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  <p:sldMasterId id="2147484213" r:id="rId2"/>
  </p:sldMasterIdLst>
  <p:notesMasterIdLst>
    <p:notesMasterId r:id="rId15"/>
  </p:notesMasterIdLst>
  <p:handoutMasterIdLst>
    <p:handoutMasterId r:id="rId16"/>
  </p:handoutMasterIdLst>
  <p:sldIdLst>
    <p:sldId id="256" r:id="rId3"/>
    <p:sldId id="474" r:id="rId4"/>
    <p:sldId id="467" r:id="rId5"/>
    <p:sldId id="462" r:id="rId6"/>
    <p:sldId id="486" r:id="rId7"/>
    <p:sldId id="453" r:id="rId8"/>
    <p:sldId id="484" r:id="rId9"/>
    <p:sldId id="460" r:id="rId10"/>
    <p:sldId id="471" r:id="rId11"/>
    <p:sldId id="447" r:id="rId12"/>
    <p:sldId id="487" r:id="rId13"/>
    <p:sldId id="278" r:id="rId14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FEE"/>
    <a:srgbClr val="4A66AC"/>
    <a:srgbClr val="98ECA6"/>
    <a:srgbClr val="CEEAB0"/>
    <a:srgbClr val="EAF0F7"/>
    <a:srgbClr val="E9EAF1"/>
    <a:srgbClr val="D0D3E3"/>
    <a:srgbClr val="5A7897"/>
    <a:srgbClr val="7F8FA9"/>
    <a:srgbClr val="A8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2786" autoAdjust="0"/>
  </p:normalViewPr>
  <p:slideViewPr>
    <p:cSldViewPr>
      <p:cViewPr varScale="1">
        <p:scale>
          <a:sx n="118" d="100"/>
          <a:sy n="118" d="100"/>
        </p:scale>
        <p:origin x="13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Лист1!$A$2:$A$13</c:f>
              <c:strCache>
                <c:ptCount val="12"/>
                <c:pt idx="0">
                  <c:v>Ian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Iun</c:v>
                </c:pt>
                <c:pt idx="6">
                  <c:v>Iul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Noi</c:v>
                </c:pt>
                <c:pt idx="11">
                  <c:v>Dec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60479</c:v>
                </c:pt>
                <c:pt idx="1">
                  <c:v>68330</c:v>
                </c:pt>
                <c:pt idx="2">
                  <c:v>83386</c:v>
                </c:pt>
                <c:pt idx="3">
                  <c:v>94520</c:v>
                </c:pt>
                <c:pt idx="4">
                  <c:v>113290</c:v>
                </c:pt>
                <c:pt idx="5">
                  <c:v>132455</c:v>
                </c:pt>
                <c:pt idx="6">
                  <c:v>284211</c:v>
                </c:pt>
                <c:pt idx="7">
                  <c:v>364220</c:v>
                </c:pt>
                <c:pt idx="8">
                  <c:v>143395</c:v>
                </c:pt>
                <c:pt idx="9">
                  <c:v>112005</c:v>
                </c:pt>
                <c:pt idx="10">
                  <c:v>97023</c:v>
                </c:pt>
                <c:pt idx="11">
                  <c:v>78060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98-473F-9936-B5A001015D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4A66AC"/>
              </a:solidFill>
            </a:ln>
          </c:spPr>
          <c:marker>
            <c:spPr>
              <a:solidFill>
                <a:srgbClr val="0070C0"/>
              </a:solidFill>
            </c:spPr>
          </c:marker>
          <c:cat>
            <c:strRef>
              <c:f>Лист1!$A$2:$A$13</c:f>
              <c:strCache>
                <c:ptCount val="12"/>
                <c:pt idx="0">
                  <c:v>Ian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Iun</c:v>
                </c:pt>
                <c:pt idx="6">
                  <c:v>Iul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Noi</c:v>
                </c:pt>
                <c:pt idx="11">
                  <c:v>Dec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60134</c:v>
                </c:pt>
                <c:pt idx="1">
                  <c:v>56980</c:v>
                </c:pt>
                <c:pt idx="2">
                  <c:v>72889</c:v>
                </c:pt>
                <c:pt idx="3">
                  <c:v>88504</c:v>
                </c:pt>
                <c:pt idx="4">
                  <c:v>83031</c:v>
                </c:pt>
                <c:pt idx="5">
                  <c:v>107333</c:v>
                </c:pt>
                <c:pt idx="6">
                  <c:v>211066</c:v>
                </c:pt>
                <c:pt idx="7">
                  <c:v>292806</c:v>
                </c:pt>
                <c:pt idx="8">
                  <c:v>111207</c:v>
                </c:pt>
                <c:pt idx="9">
                  <c:v>87085</c:v>
                </c:pt>
                <c:pt idx="10">
                  <c:v>89286</c:v>
                </c:pt>
                <c:pt idx="11">
                  <c:v>88519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98-473F-9936-B5A001015D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Лист1!$A$2:$A$13</c:f>
              <c:strCache>
                <c:ptCount val="12"/>
                <c:pt idx="0">
                  <c:v>Ian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Iun</c:v>
                </c:pt>
                <c:pt idx="6">
                  <c:v>Iul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Noi</c:v>
                </c:pt>
                <c:pt idx="11">
                  <c:v>Dec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77901</c:v>
                </c:pt>
                <c:pt idx="1">
                  <c:v>60152</c:v>
                </c:pt>
                <c:pt idx="2">
                  <c:v>72490</c:v>
                </c:pt>
                <c:pt idx="3">
                  <c:v>85561</c:v>
                </c:pt>
                <c:pt idx="4">
                  <c:v>70606</c:v>
                </c:pt>
                <c:pt idx="5">
                  <c:v>85114</c:v>
                </c:pt>
                <c:pt idx="6">
                  <c:v>112612</c:v>
                </c:pt>
                <c:pt idx="7">
                  <c:v>169485</c:v>
                </c:pt>
                <c:pt idx="8">
                  <c:v>98115</c:v>
                </c:pt>
                <c:pt idx="9">
                  <c:v>91047</c:v>
                </c:pt>
                <c:pt idx="10">
                  <c:v>82621</c:v>
                </c:pt>
                <c:pt idx="11">
                  <c:v>76901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98-473F-9936-B5A001015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153792"/>
        <c:axId val="183155328"/>
      </c:lineChart>
      <c:catAx>
        <c:axId val="18315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155328"/>
        <c:crosses val="autoZero"/>
        <c:auto val="1"/>
        <c:lblAlgn val="ctr"/>
        <c:lblOffset val="100"/>
        <c:noMultiLvlLbl val="0"/>
      </c:catAx>
      <c:valAx>
        <c:axId val="1831553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83153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D3DFEE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1">
                  <a:satMod val="30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Documente false</c:v>
                </c:pt>
                <c:pt idx="1">
                  <c:v>Regulile de ședere</c:v>
                </c:pt>
                <c:pt idx="2">
                  <c:v>Regimul PTF</c:v>
                </c:pt>
                <c:pt idx="3">
                  <c:v>Reguli de intrare RM</c:v>
                </c:pt>
                <c:pt idx="4">
                  <c:v>Tentativa de trecere</c:v>
                </c:pt>
                <c:pt idx="5">
                  <c:v>Alte contravenții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</c:v>
                </c:pt>
                <c:pt idx="1">
                  <c:v>67</c:v>
                </c:pt>
                <c:pt idx="2">
                  <c:v>39</c:v>
                </c:pt>
                <c:pt idx="3">
                  <c:v>81</c:v>
                </c:pt>
                <c:pt idx="4">
                  <c:v>15</c:v>
                </c:pt>
                <c:pt idx="5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1-4C7D-9C7C-E9CD459E28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15000"/>
                    <a:satMod val="180000"/>
                  </a:schemeClr>
                </a:gs>
                <a:gs pos="50000">
                  <a:schemeClr val="accent4">
                    <a:shade val="45000"/>
                    <a:satMod val="170000"/>
                  </a:schemeClr>
                </a:gs>
                <a:gs pos="70000">
                  <a:schemeClr val="accent4"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4">
                  <a:satMod val="30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Documente false</c:v>
                </c:pt>
                <c:pt idx="1">
                  <c:v>Regulile de ședere</c:v>
                </c:pt>
                <c:pt idx="2">
                  <c:v>Regimul PTF</c:v>
                </c:pt>
                <c:pt idx="3">
                  <c:v>Reguli de intrare RM</c:v>
                </c:pt>
                <c:pt idx="4">
                  <c:v>Tentativa de trecere</c:v>
                </c:pt>
                <c:pt idx="5">
                  <c:v>Alte contravenții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139</c:v>
                </c:pt>
                <c:pt idx="1">
                  <c:v>145</c:v>
                </c:pt>
                <c:pt idx="2">
                  <c:v>20</c:v>
                </c:pt>
                <c:pt idx="3">
                  <c:v>66</c:v>
                </c:pt>
                <c:pt idx="4">
                  <c:v>25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71-4C7D-9C7C-E9CD459E28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2">
                  <a:satMod val="30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Documente false</c:v>
                </c:pt>
                <c:pt idx="1">
                  <c:v>Regulile de ședere</c:v>
                </c:pt>
                <c:pt idx="2">
                  <c:v>Regimul PTF</c:v>
                </c:pt>
                <c:pt idx="3">
                  <c:v>Reguli de intrare RM</c:v>
                </c:pt>
                <c:pt idx="4">
                  <c:v>Tentativa de trecere</c:v>
                </c:pt>
                <c:pt idx="5">
                  <c:v>Alte contravenții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144</c:v>
                </c:pt>
                <c:pt idx="1">
                  <c:v>128</c:v>
                </c:pt>
                <c:pt idx="2">
                  <c:v>38</c:v>
                </c:pt>
                <c:pt idx="3">
                  <c:v>22</c:v>
                </c:pt>
                <c:pt idx="4">
                  <c:v>30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71-4C7D-9C7C-E9CD459E2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739264"/>
        <c:axId val="197740800"/>
      </c:barChart>
      <c:catAx>
        <c:axId val="19773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740800"/>
        <c:crosses val="autoZero"/>
        <c:auto val="1"/>
        <c:lblAlgn val="ctr"/>
        <c:lblOffset val="100"/>
        <c:noMultiLvlLbl val="0"/>
      </c:catAx>
      <c:valAx>
        <c:axId val="19774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9773926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l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înregistrate REI-2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15000"/>
                      <a:satMod val="180000"/>
                    </a:schemeClr>
                  </a:gs>
                  <a:gs pos="50000">
                    <a:schemeClr val="accent1">
                      <a:shade val="45000"/>
                      <a:satMod val="170000"/>
                    </a:schemeClr>
                  </a:gs>
                  <a:gs pos="70000">
                    <a:schemeClr val="accent1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1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1">
                    <a:satMod val="30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1964-4F30-AB5B-2AE7470327E6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15000"/>
                      <a:satMod val="180000"/>
                    </a:schemeClr>
                  </a:gs>
                  <a:gs pos="50000">
                    <a:schemeClr val="accent4">
                      <a:shade val="45000"/>
                      <a:satMod val="170000"/>
                    </a:schemeClr>
                  </a:gs>
                  <a:gs pos="70000">
                    <a:schemeClr val="accent4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4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964-4F30-AB5B-2AE7470327E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15000"/>
                      <a:satMod val="180000"/>
                    </a:schemeClr>
                  </a:gs>
                  <a:gs pos="50000">
                    <a:schemeClr val="accent2">
                      <a:shade val="45000"/>
                      <a:satMod val="170000"/>
                    </a:schemeClr>
                  </a:gs>
                  <a:gs pos="70000">
                    <a:schemeClr val="accent2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2">
                    <a:satMod val="30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964-4F30-AB5B-2AE7470327E6}"/>
              </c:ext>
            </c:extLst>
          </c:dPt>
          <c:dLbls>
            <c:dLbl>
              <c:idx val="2"/>
              <c:layout>
                <c:manualLayout>
                  <c:x val="0"/>
                  <c:y val="2.5252525252525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964-4F30-AB5B-2AE747032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240</c:v>
                </c:pt>
                <c:pt idx="1">
                  <c:v>294</c:v>
                </c:pt>
                <c:pt idx="2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64-4F30-AB5B-2AE747032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797440"/>
        <c:axId val="204798976"/>
      </c:barChart>
      <c:catAx>
        <c:axId val="20479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4798976"/>
        <c:crosses val="autoZero"/>
        <c:auto val="1"/>
        <c:lblAlgn val="ctr"/>
        <c:lblOffset val="100"/>
        <c:noMultiLvlLbl val="0"/>
      </c:catAx>
      <c:valAx>
        <c:axId val="2047989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0479744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1">
                  <a:satMod val="30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4880952380952395E-3"/>
                  <c:y val="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69-4454-8970-0F3F8B92EC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Amenți aplicate</c:v>
                </c:pt>
                <c:pt idx="1">
                  <c:v>Amenți încasate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158300</c:v>
                </c:pt>
                <c:pt idx="1">
                  <c:v>67050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9-4454-8970-0F3F8B92EC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2">
                  <a:satMod val="30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69-4454-8970-0F3F8B92EC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Amenți aplicate</c:v>
                </c:pt>
                <c:pt idx="1">
                  <c:v>Amenți încasate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158800</c:v>
                </c:pt>
                <c:pt idx="1">
                  <c:v>69950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69-4454-8970-0F3F8B92E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843584"/>
        <c:axId val="215845120"/>
      </c:barChart>
      <c:catAx>
        <c:axId val="21584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5845120"/>
        <c:crosses val="autoZero"/>
        <c:auto val="1"/>
        <c:lblAlgn val="ctr"/>
        <c:lblOffset val="100"/>
        <c:noMultiLvlLbl val="0"/>
      </c:catAx>
      <c:valAx>
        <c:axId val="21584512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21584358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l"/>
      <c:layout/>
      <c:overlay val="0"/>
      <c:txPr>
        <a:bodyPr/>
        <a:lstStyle/>
        <a:p>
          <a:pPr algn="just"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4920322459693"/>
          <c:y val="0.12121212121212133"/>
          <c:w val="0.86788174915635541"/>
          <c:h val="0.53024576473395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1">
                  <a:satMod val="30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332 alin.(1)
</c:v>
                </c:pt>
                <c:pt idx="1">
                  <c:v>333 alin.(1)
</c:v>
                </c:pt>
                <c:pt idx="2">
                  <c:v>333 alin.(4)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240</c:v>
                </c:pt>
                <c:pt idx="1">
                  <c:v>147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C-4418-9C22-A2CA2CD0F6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2">
                  <a:satMod val="30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332 alin.(1)
</c:v>
                </c:pt>
                <c:pt idx="1">
                  <c:v>333 alin.(1)
</c:v>
                </c:pt>
                <c:pt idx="2">
                  <c:v>333 alin.(4)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281</c:v>
                </c:pt>
                <c:pt idx="1">
                  <c:v>122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C-4418-9C22-A2CA2CD0F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252160"/>
        <c:axId val="211910656"/>
      </c:barChart>
      <c:catAx>
        <c:axId val="21225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910656"/>
        <c:crosses val="autoZero"/>
        <c:auto val="1"/>
        <c:lblAlgn val="ctr"/>
        <c:lblOffset val="100"/>
        <c:noMultiLvlLbl val="0"/>
      </c:catAx>
      <c:valAx>
        <c:axId val="2119106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12252160"/>
        <c:crosses val="autoZero"/>
        <c:crossBetween val="between"/>
      </c:valAx>
    </c:plotArea>
    <c:legend>
      <c:legendPos val="l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1">
                  <a:satMod val="30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BV Bender</c:v>
                </c:pt>
                <c:pt idx="1">
                  <c:v>IF Ștefan Vodă</c:v>
                </c:pt>
                <c:pt idx="2">
                  <c:v>IP Ștefan Vodă</c:v>
                </c:pt>
                <c:pt idx="3">
                  <c:v>IE Ștefan Vodă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A-4E9A-8629-870220015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2">
                  <a:satMod val="30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BV Bender</c:v>
                </c:pt>
                <c:pt idx="1">
                  <c:v>IF Ștefan Vodă</c:v>
                </c:pt>
                <c:pt idx="2">
                  <c:v>IP Ștefan Vodă</c:v>
                </c:pt>
                <c:pt idx="3">
                  <c:v>IE Ștefan Vodă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5A-4E9A-8629-870220015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703488"/>
        <c:axId val="232990592"/>
      </c:barChart>
      <c:catAx>
        <c:axId val="23270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2990592"/>
        <c:crosses val="autoZero"/>
        <c:auto val="1"/>
        <c:lblAlgn val="ctr"/>
        <c:lblOffset val="100"/>
        <c:noMultiLvlLbl val="0"/>
      </c:catAx>
      <c:valAx>
        <c:axId val="2329905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327034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Instruiri interne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15000"/>
                    <a:satMod val="180000"/>
                  </a:schemeClr>
                </a:gs>
                <a:gs pos="50000">
                  <a:schemeClr val="accent4">
                    <a:shade val="45000"/>
                    <a:satMod val="170000"/>
                  </a:schemeClr>
                </a:gs>
                <a:gs pos="70000">
                  <a:schemeClr val="accent4"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4">
                  <a:satMod val="30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Лист1!$B$1:$G$2</c:f>
              <c:multiLvlStrCache>
                <c:ptCount val="6"/>
                <c:lvl>
                  <c:pt idx="0">
                    <c:v>instruiri</c:v>
                  </c:pt>
                  <c:pt idx="1">
                    <c:v>personal</c:v>
                  </c:pt>
                  <c:pt idx="2">
                    <c:v>instruiri</c:v>
                  </c:pt>
                  <c:pt idx="3">
                    <c:v>personal</c:v>
                  </c:pt>
                  <c:pt idx="4">
                    <c:v>instruiri</c:v>
                  </c:pt>
                  <c:pt idx="5">
                    <c:v>personal</c:v>
                  </c:pt>
                </c:lvl>
                <c:lvl>
                  <c:pt idx="0">
                    <c:v>Anul 2014</c:v>
                  </c:pt>
                  <c:pt idx="2">
                    <c:v>Anul 2015</c:v>
                  </c:pt>
                  <c:pt idx="4">
                    <c:v>Anul 2016</c:v>
                  </c:pt>
                </c:lvl>
              </c:multiLvlStrCache>
            </c:multiLvl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124</c:v>
                </c:pt>
                <c:pt idx="1">
                  <c:v>238</c:v>
                </c:pt>
                <c:pt idx="2">
                  <c:v>30</c:v>
                </c:pt>
                <c:pt idx="3">
                  <c:v>247</c:v>
                </c:pt>
                <c:pt idx="4">
                  <c:v>46</c:v>
                </c:pt>
                <c:pt idx="5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0-46C7-8724-A70F8BD8CDE6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Instruiri externe la nivel naţional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1">
                  <a:satMod val="30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Лист1!$B$1:$G$2</c:f>
              <c:multiLvlStrCache>
                <c:ptCount val="6"/>
                <c:lvl>
                  <c:pt idx="0">
                    <c:v>instruiri</c:v>
                  </c:pt>
                  <c:pt idx="1">
                    <c:v>personal</c:v>
                  </c:pt>
                  <c:pt idx="2">
                    <c:v>instruiri</c:v>
                  </c:pt>
                  <c:pt idx="3">
                    <c:v>personal</c:v>
                  </c:pt>
                  <c:pt idx="4">
                    <c:v>instruiri</c:v>
                  </c:pt>
                  <c:pt idx="5">
                    <c:v>personal</c:v>
                  </c:pt>
                </c:lvl>
                <c:lvl>
                  <c:pt idx="0">
                    <c:v>Anul 2014</c:v>
                  </c:pt>
                  <c:pt idx="2">
                    <c:v>Anul 2015</c:v>
                  </c:pt>
                  <c:pt idx="4">
                    <c:v>Anul 2016</c:v>
                  </c:pt>
                </c:lvl>
              </c:multiLvlStrCache>
            </c:multiLvl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22</c:v>
                </c:pt>
                <c:pt idx="1">
                  <c:v>37</c:v>
                </c:pt>
                <c:pt idx="2">
                  <c:v>30</c:v>
                </c:pt>
                <c:pt idx="3">
                  <c:v>147</c:v>
                </c:pt>
                <c:pt idx="4">
                  <c:v>50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A0-46C7-8724-A70F8BD8CDE6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Instruiri la nivel internaţional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2">
                  <a:satMod val="30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Лист1!$B$1:$G$2</c:f>
              <c:multiLvlStrCache>
                <c:ptCount val="6"/>
                <c:lvl>
                  <c:pt idx="0">
                    <c:v>instruiri</c:v>
                  </c:pt>
                  <c:pt idx="1">
                    <c:v>personal</c:v>
                  </c:pt>
                  <c:pt idx="2">
                    <c:v>instruiri</c:v>
                  </c:pt>
                  <c:pt idx="3">
                    <c:v>personal</c:v>
                  </c:pt>
                  <c:pt idx="4">
                    <c:v>instruiri</c:v>
                  </c:pt>
                  <c:pt idx="5">
                    <c:v>personal</c:v>
                  </c:pt>
                </c:lvl>
                <c:lvl>
                  <c:pt idx="0">
                    <c:v>Anul 2014</c:v>
                  </c:pt>
                  <c:pt idx="2">
                    <c:v>Anul 2015</c:v>
                  </c:pt>
                  <c:pt idx="4">
                    <c:v>Anul 2016</c:v>
                  </c:pt>
                </c:lvl>
              </c:multiLvlStrCache>
            </c:multiLvl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12</c:v>
                </c:pt>
                <c:pt idx="3">
                  <c:v>14</c:v>
                </c:pt>
                <c:pt idx="4">
                  <c:v>15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A0-46C7-8724-A70F8BD8CD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1945088"/>
        <c:axId val="161946624"/>
      </c:barChart>
      <c:catAx>
        <c:axId val="161945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946624"/>
        <c:crosses val="autoZero"/>
        <c:auto val="1"/>
        <c:lblAlgn val="ctr"/>
        <c:lblOffset val="100"/>
        <c:noMultiLvlLbl val="0"/>
      </c:catAx>
      <c:valAx>
        <c:axId val="161946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19450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t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57F79A-672C-4F8D-915E-3CEE0A40901E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6062656-943D-49C6-A142-6A114A2AC8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81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2895CF-9A89-4AB9-9787-478F76BF9D52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739FDF3-50EC-4F0E-856F-EAA538380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46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7" y="2928934"/>
            <a:ext cx="7489825" cy="1000131"/>
          </a:xfrm>
        </p:spPr>
        <p:txBody>
          <a:bodyPr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569" y="4295773"/>
            <a:ext cx="7501344" cy="57150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F3040E-24FF-40A1-B2A3-947B2404748F}" type="datetimeFigureOut">
              <a:rPr lang="fr-FR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33F20B-7DEA-44D1-992C-1DA45C8B61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19362C-5B8E-4736-BAC5-ABE90BF2A0B3}" type="datetimeFigureOut">
              <a:rPr lang="fr-FR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968050-6912-4465-84C7-57CB5F973E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A1C4C-0E67-407F-AF25-E3083420416E}" type="datetimeFigureOut">
              <a:rPr lang="fr-FR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AF0105-B8FB-4C10-8518-89AE7064BB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F6DC74-713A-49E3-9061-371393223432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869518-2D72-4AC2-AF24-E4DAF400D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AB6C5C9-498F-4590-BD27-820FAAFAC9B1}" type="datetimeFigureOut">
              <a:rPr lang="fr-FR" smtClean="0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F838D4E-13AF-4AAF-9078-4795251DDAA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6DC74-713A-49E3-9061-371393223432}" type="datetimeFigureOut">
              <a:rPr lang="ru-RU" smtClean="0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69518-2D72-4AC2-AF24-E4DAF400D89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6C5C9-498F-4590-BD27-820FAAFAC9B1}" type="datetimeFigureOut">
              <a:rPr lang="fr-FR" smtClean="0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8D4E-13AF-4AAF-9078-4795251DDAA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6C5C9-498F-4590-BD27-820FAAFAC9B1}" type="datetimeFigureOut">
              <a:rPr lang="fr-FR" smtClean="0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8D4E-13AF-4AAF-9078-4795251DDAA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6C5C9-498F-4590-BD27-820FAAFAC9B1}" type="datetimeFigureOut">
              <a:rPr lang="fr-FR" smtClean="0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8D4E-13AF-4AAF-9078-4795251DDAA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6C5C9-498F-4590-BD27-820FAAFAC9B1}" type="datetimeFigureOut">
              <a:rPr lang="fr-FR" smtClean="0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8D4E-13AF-4AAF-9078-4795251DDAA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1714480" y="1700213"/>
            <a:ext cx="6602434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602432" cy="857232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4"/>
          <p:cNvSpPr>
            <a:spLocks noGrp="1"/>
          </p:cNvSpPr>
          <p:nvPr>
            <p:ph type="sldNum" sz="quarter" idx="10"/>
          </p:nvPr>
        </p:nvSpPr>
        <p:spPr>
          <a:xfrm>
            <a:off x="7759700" y="6356350"/>
            <a:ext cx="1114425" cy="365125"/>
          </a:xfrm>
        </p:spPr>
        <p:txBody>
          <a:bodyPr/>
          <a:lstStyle>
            <a:lvl1pPr eaLnBrk="0" hangingPunct="0">
              <a:defRPr>
                <a:solidFill>
                  <a:srgbClr val="37609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2C43657-BC9D-4ABA-A790-1D8C6DFF2B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5" name="Footer Placeholder 97"/>
          <p:cNvSpPr>
            <a:spLocks noGrp="1"/>
          </p:cNvSpPr>
          <p:nvPr>
            <p:ph type="ftr" sz="quarter" idx="11"/>
          </p:nvPr>
        </p:nvSpPr>
        <p:spPr>
          <a:xfrm>
            <a:off x="3556000" y="6356350"/>
            <a:ext cx="28956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Your Footer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6C5C9-498F-4590-BD27-820FAAFAC9B1}" type="datetimeFigureOut">
              <a:rPr lang="fr-FR" smtClean="0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8D4E-13AF-4AAF-9078-4795251DDAA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0AB6C5C9-498F-4590-BD27-820FAAFAC9B1}" type="datetimeFigureOut">
              <a:rPr lang="fr-FR" smtClean="0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8D4E-13AF-4AAF-9078-4795251DDAA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B6C5C9-498F-4590-BD27-820FAAFAC9B1}" type="datetimeFigureOut">
              <a:rPr lang="fr-FR" smtClean="0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838D4E-13AF-4AAF-9078-4795251DDAA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6C5C9-498F-4590-BD27-820FAAFAC9B1}" type="datetimeFigureOut">
              <a:rPr lang="fr-FR" smtClean="0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8D4E-13AF-4AAF-9078-4795251DDAA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6C5C9-498F-4590-BD27-820FAAFAC9B1}" type="datetimeFigureOut">
              <a:rPr lang="fr-FR" smtClean="0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8D4E-13AF-4AAF-9078-4795251DDAA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1714480" y="1700213"/>
            <a:ext cx="6602434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602432" cy="857232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4"/>
          <p:cNvSpPr>
            <a:spLocks noGrp="1"/>
          </p:cNvSpPr>
          <p:nvPr>
            <p:ph type="sldNum" sz="quarter" idx="10"/>
          </p:nvPr>
        </p:nvSpPr>
        <p:spPr>
          <a:xfrm>
            <a:off x="7759700" y="6356350"/>
            <a:ext cx="1114425" cy="365125"/>
          </a:xfrm>
        </p:spPr>
        <p:txBody>
          <a:bodyPr/>
          <a:lstStyle>
            <a:lvl1pPr eaLnBrk="0" hangingPunct="0">
              <a:defRPr>
                <a:solidFill>
                  <a:srgbClr val="37609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2C43657-BC9D-4ABA-A790-1D8C6DFF2B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5" name="Footer Placeholder 97"/>
          <p:cNvSpPr>
            <a:spLocks noGrp="1"/>
          </p:cNvSpPr>
          <p:nvPr>
            <p:ph type="ftr" sz="quarter" idx="11"/>
          </p:nvPr>
        </p:nvSpPr>
        <p:spPr>
          <a:xfrm>
            <a:off x="3556000" y="6356350"/>
            <a:ext cx="28956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Your Footer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0EA539-0F90-478D-9ADA-E519949320C1}" type="datetimeFigureOut">
              <a:rPr lang="fr-FR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D8491A-6465-4A48-BFB1-90352DB1CA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D93893-F9A2-45B7-B9B6-B1A395BD59B7}" type="datetimeFigureOut">
              <a:rPr lang="fr-FR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81458C-A42B-43B6-8FDE-91D931A523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D6F457-1A51-4458-A41E-0A8125497097}" type="datetimeFigureOut">
              <a:rPr lang="fr-FR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F53572-3882-437D-BCFF-495CEC9B47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1966E3-D491-47D8-9AFB-F34BADDE3A52}" type="datetimeFigureOut">
              <a:rPr lang="fr-FR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949A89-C77A-4722-8ABC-6649F5B13C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B2157E-0871-4D56-9C08-A9A19A93BBC3}" type="datetimeFigureOut">
              <a:rPr lang="fr-FR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02EF75-5553-4AB8-910C-D9F7CB8CAF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8C933F-AC00-46AA-8135-9DC6AD98113C}" type="datetimeFigureOut">
              <a:rPr lang="fr-FR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450694-22DB-4724-B022-4586DB36CB2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7D76CF-E9C4-42BF-9FCB-8008C3047DD4}" type="datetimeFigureOut">
              <a:rPr lang="fr-FR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6B34DE-D285-467C-9FD0-FB0EF9B0F3C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AB6C5C9-498F-4590-BD27-820FAAFAC9B1}" type="datetimeFigureOut">
              <a:rPr lang="fr-FR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838D4E-13AF-4AAF-9078-4795251DDAA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6"/>
          <p:cNvSpPr/>
          <p:nvPr/>
        </p:nvSpPr>
        <p:spPr>
          <a:xfrm rot="5400000">
            <a:off x="8473282" y="5799931"/>
            <a:ext cx="1839912" cy="2762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B6C5C9-498F-4590-BD27-820FAAFAC9B1}" type="datetimeFigureOut">
              <a:rPr lang="fr-FR" smtClean="0"/>
              <a:pPr>
                <a:defRPr/>
              </a:pPr>
              <a:t>23/01/2017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838D4E-13AF-4AAF-9078-4795251DDAA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2492896"/>
            <a:ext cx="9144000" cy="1802631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o-RO" sz="41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BILANȚUL ACTIVITĂȚII</a:t>
            </a:r>
            <a:br>
              <a:rPr lang="ro-RO" sz="41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41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DIRECȚIEI REGIONALE EST</a:t>
            </a:r>
            <a:br>
              <a:rPr lang="ro-RO" sz="41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41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pentru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0" y="62372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o-MO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ianuarie 2017</a:t>
            </a:r>
            <a:endParaRPr lang="ro-MO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2857" y="428471"/>
            <a:ext cx="7189623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Republica Moldova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POLIȚIA DE FRONTIERĂ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Direcția regională Est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1223962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RO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RESURSE UMANE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2388"/>
            <a:ext cx="604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4800" y="1219201"/>
            <a:ext cx="3962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o-RO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locul </a:t>
            </a:r>
            <a:r>
              <a:rPr lang="ro-RO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     </a:t>
            </a:r>
            <a:r>
              <a:rPr lang="ro-RO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ofițeri </a:t>
            </a:r>
            <a:r>
              <a:rPr lang="ro-RO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 funcţie de conducere</a:t>
            </a:r>
          </a:p>
          <a:p>
            <a:pPr>
              <a:defRPr/>
            </a:pPr>
            <a:r>
              <a:rPr lang="ro-RO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locul II        </a:t>
            </a:r>
            <a:r>
              <a:rPr lang="ro-RO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ofițeri cu funcţie de execuţie</a:t>
            </a:r>
          </a:p>
          <a:p>
            <a:pPr>
              <a:defRPr/>
            </a:pPr>
            <a:r>
              <a:rPr lang="ro-RO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locul II        </a:t>
            </a:r>
            <a:r>
              <a:rPr lang="ro-RO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subofițeri cu funcţie de execuţie</a:t>
            </a:r>
            <a:endParaRPr lang="ro-RO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762000"/>
            <a:ext cx="47148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6088" algn="ctr">
              <a:defRPr/>
            </a:pP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„CEL MAI BUN ÎN PROFESIE”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19600" y="1371600"/>
            <a:ext cx="4562475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indent="-12700" algn="ctr">
              <a:defRPr/>
            </a:pPr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,,Beret</a:t>
            </a: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de Onoare a Poliției de Frontieră”</a:t>
            </a:r>
            <a:endParaRPr lang="ro-RO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F:\bereta 201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48200" y="1828800"/>
            <a:ext cx="385762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o-RO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locotenent </a:t>
            </a:r>
            <a:r>
              <a:rPr lang="ro-RO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Podveşevschii Mihail</a:t>
            </a:r>
            <a:endParaRPr lang="ro-RO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o-RO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locotenent major </a:t>
            </a:r>
            <a:r>
              <a:rPr lang="ro-RO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Haretonenco Sergiu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" y="2590800"/>
            <a:ext cx="471487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„Cel mai bun sector al Poliţiei de Frontieră”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52400" y="3272878"/>
            <a:ext cx="41148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locul I </a:t>
            </a:r>
            <a:r>
              <a:rPr lang="ro-RO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cel mai </a:t>
            </a:r>
            <a:r>
              <a:rPr lang="ro-RO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bun SPF </a:t>
            </a:r>
            <a:r>
              <a:rPr lang="ro-RO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 (SPF „Tudora-1”</a:t>
            </a:r>
            <a:r>
              <a:rPr lang="ro-RO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defRPr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locul II </a:t>
            </a:r>
            <a:r>
              <a:rPr lang="ro-RO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cel mai bun SPF frontiera verde (Volintiri)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19600" y="3200400"/>
            <a:ext cx="45624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  <a:defRPr/>
            </a:pP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„BIATLON CHINOLOGIC-2016”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19599" y="3657600"/>
            <a:ext cx="4562475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locul I  -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Biatlon chinologic în cadrul DPF</a:t>
            </a:r>
          </a:p>
          <a:p>
            <a:pPr>
              <a:defRPr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Individual:</a:t>
            </a:r>
          </a:p>
          <a:p>
            <a:pPr>
              <a:defRPr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Locul  I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, căpitan Radu Sergiu</a:t>
            </a:r>
          </a:p>
          <a:p>
            <a:pPr>
              <a:defRPr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Locul  II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, plutonier Izbaș Alexandru</a:t>
            </a:r>
          </a:p>
        </p:txBody>
      </p:sp>
      <p:pic>
        <p:nvPicPr>
          <p:cNvPr id="22" name="Picture 11" descr="F:\foto\13392020_1005042039591330_4870066054005708048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8768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RO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ACTIVITATEA  LOGISTICĂ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2388"/>
            <a:ext cx="604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990600" y="838200"/>
            <a:ext cx="7239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MO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stării edificiilor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847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52600"/>
            <a:ext cx="29956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63" y="4114800"/>
            <a:ext cx="4521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114800"/>
            <a:ext cx="37671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2963" y="1712913"/>
            <a:ext cx="1976437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0" y="40052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o-RO" alt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 MULȚUMIM  PENTRU  ATENȚIE!!!</a:t>
            </a:r>
            <a:endParaRPr lang="ru-RU" alt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549275"/>
            <a:ext cx="252095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/>
          <p:nvPr/>
        </p:nvSpPr>
        <p:spPr>
          <a:xfrm>
            <a:off x="0" y="166688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MO" sz="24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o-RO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CONTROLUL FRONTIEREI DE STAT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6200"/>
            <a:ext cx="6048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00" y="1371600"/>
          <a:ext cx="8686802" cy="2217674"/>
        </p:xfrm>
        <a:graphic>
          <a:graphicData uri="http://schemas.openxmlformats.org/drawingml/2006/table">
            <a:tbl>
              <a:tblPr/>
              <a:tblGrid>
                <a:gridCol w="173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latin typeface="Times New Roman"/>
                          <a:ea typeface="Calibri"/>
                          <a:cs typeface="Times New Roman"/>
                        </a:rPr>
                        <a:t>Tipul fluxului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latin typeface="Times New Roman"/>
                          <a:ea typeface="Calibri"/>
                          <a:cs typeface="Times New Roman"/>
                        </a:rPr>
                        <a:t>Tendința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latin typeface="Times New Roman"/>
                          <a:ea typeface="Calibri"/>
                          <a:cs typeface="Times New Roman"/>
                        </a:rPr>
                        <a:t>Persoane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1.094.155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1.347.929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o-MO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o-MO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31.374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latin typeface="Times New Roman"/>
                          <a:ea typeface="Calibri"/>
                          <a:cs typeface="Times New Roman"/>
                        </a:rPr>
                        <a:t>22,1%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o-RO" sz="24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>
                          <a:latin typeface="Times New Roman"/>
                          <a:ea typeface="Calibri"/>
                          <a:cs typeface="Times New Roman"/>
                        </a:rPr>
                        <a:t>Mijloace transport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latin typeface="Times New Roman"/>
                          <a:ea typeface="Calibri"/>
                          <a:cs typeface="Times New Roman"/>
                        </a:rPr>
                        <a:t>317.251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latin typeface="Times New Roman"/>
                          <a:ea typeface="Calibri"/>
                          <a:cs typeface="Times New Roman"/>
                        </a:rPr>
                        <a:t>424.079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latin typeface="Times New Roman"/>
                          <a:ea typeface="Calibri"/>
                          <a:cs typeface="Times New Roman"/>
                        </a:rPr>
                        <a:t>458.207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latin typeface="Times New Roman"/>
                          <a:ea typeface="Calibri"/>
                          <a:cs typeface="Times New Roman"/>
                        </a:rPr>
                        <a:t>20,8%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o-RO" sz="24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Содержимое 32"/>
          <p:cNvGraphicFramePr>
            <a:graphicFrameLocks noGrp="1"/>
          </p:cNvGraphicFramePr>
          <p:nvPr>
            <p:ph idx="1"/>
          </p:nvPr>
        </p:nvGraphicFramePr>
        <p:xfrm>
          <a:off x="304800" y="3810000"/>
          <a:ext cx="8686800" cy="250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790453"/>
            <a:ext cx="8001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MO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o-MO" sz="24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</a:t>
            </a:r>
            <a:r>
              <a:rPr lang="ro-MO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O" sz="24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fluxului persoanelor și mijloacelor de transport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/>
          <p:nvPr/>
        </p:nvSpPr>
        <p:spPr>
          <a:xfrm>
            <a:off x="0" y="166688"/>
            <a:ext cx="9144000" cy="46196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CONTROLUL FRONTIEREI DE STAT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81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604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28600" y="762000"/>
          <a:ext cx="8610601" cy="1392366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4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763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Delictul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Dinamica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caz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caz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caz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persoane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caz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o-RO" sz="16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Frontiera ,,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verde”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32,8%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42%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8,9%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o-RO" sz="14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Punctele de trecere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460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454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67,2%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460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58%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2%</a:t>
                      </a:r>
                      <a:endParaRPr lang="ru-RU" sz="2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o-RO" sz="14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674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793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o-RO" sz="14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112" marR="671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7394" name="AutoShape 2" descr="Картинки по запросу documente 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600" y="2209800"/>
            <a:ext cx="6934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MO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Rețineri Punctele de trecere</a:t>
            </a: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28600" y="2667000"/>
          <a:ext cx="8610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429000" y="4724400"/>
          <a:ext cx="5410200" cy="2119951"/>
        </p:xfrm>
        <a:graphic>
          <a:graphicData uri="http://schemas.openxmlformats.org/drawingml/2006/table">
            <a:tbl>
              <a:tblPr/>
              <a:tblGrid>
                <a:gridCol w="22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600" b="1" dirty="0">
                          <a:latin typeface="Times New Roman"/>
                          <a:ea typeface="Calibri"/>
                          <a:cs typeface="Times New Roman"/>
                        </a:rPr>
                        <a:t>Tipul documentului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Dinam.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Procura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o-MO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o-RO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o-RO" sz="16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o-RO" sz="16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Carte verde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o-MO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o-RO" sz="16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o-RO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o-RO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</a:t>
                      </a:r>
                      <a:endParaRPr lang="ro-RO" sz="1600" b="0" i="1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Permis de conducere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</a:t>
                      </a:r>
                      <a:endParaRPr lang="ro-RO" sz="14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Certificat revizia teh.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o-RO" sz="14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Certificat de înmatr.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o-RO" sz="14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Pașaport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o-RO" sz="14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Viza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o-RO" sz="14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Содержимое 21" descr="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4724400"/>
            <a:ext cx="3048000" cy="1981200"/>
          </a:xfrm>
        </p:spPr>
      </p:pic>
    </p:spTree>
    <p:extLst>
      <p:ext uri="{BB962C8B-B14F-4D97-AF65-F5344CB8AC3E}">
        <p14:creationId xmlns:p14="http://schemas.microsoft.com/office/powerpoint/2010/main" val="16167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INVESTIGATII SPECIALE SI ANALIZĂ DE RISC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388"/>
            <a:ext cx="6048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7"/>
          <p:cNvSpPr txBox="1"/>
          <p:nvPr/>
        </p:nvSpPr>
        <p:spPr>
          <a:xfrm>
            <a:off x="990600" y="649288"/>
            <a:ext cx="7239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2000" b="1" dirty="0" smtClean="0">
                <a:solidFill>
                  <a:srgbClr val="24285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Activitatea de constatare  (</a:t>
            </a:r>
            <a:r>
              <a:rPr lang="ro-RO" sz="2000" b="1" i="1" dirty="0" smtClean="0">
                <a:solidFill>
                  <a:srgbClr val="24285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REI-2</a:t>
            </a:r>
            <a:r>
              <a:rPr lang="ro-RO" sz="2000" b="1" dirty="0" smtClean="0">
                <a:solidFill>
                  <a:srgbClr val="24285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24285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10260"/>
              </p:ext>
            </p:extLst>
          </p:nvPr>
        </p:nvGraphicFramePr>
        <p:xfrm>
          <a:off x="3" y="1295400"/>
          <a:ext cx="9143988" cy="25146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5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05957">
                <a:tc rowSpan="2" gridSpan="3">
                  <a:txBody>
                    <a:bodyPr/>
                    <a:lstStyle/>
                    <a:p>
                      <a:pPr algn="ctr"/>
                      <a:r>
                        <a:rPr kumimoji="0"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înregistrate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(REI-2)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indent="0" algn="ctr">
                        <a:tabLst>
                          <a:tab pos="989013" algn="l"/>
                        </a:tabLst>
                      </a:pPr>
                      <a:r>
                        <a:rPr kumimoji="0"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Materiale examinate de SIS și AR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/>
                      <a:r>
                        <a:rPr kumimoji="0"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Materiale pe care au fost adoptate decizii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6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0" lang="ro-RO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kumimoji="0" lang="ro-RO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încetată examinarea (încheieri)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transmise după competență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kumimoji="0"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transmise OUP </a:t>
                      </a:r>
                    </a:p>
                    <a:p>
                      <a:pPr algn="ctr"/>
                      <a:r>
                        <a:rPr kumimoji="0"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R-1)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 ele pornite CP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22"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97"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o-RO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o-RO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o-RO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o-RO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o-RO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2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o-RO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4,58</a:t>
                      </a:r>
                      <a:r>
                        <a:rPr lang="x-none" sz="1600" b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2</a:t>
                      </a:r>
                      <a:r>
                        <a:rPr lang="x-none" sz="1600" b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o-RO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,19</a:t>
                      </a:r>
                      <a:r>
                        <a:rPr lang="x-none" sz="1600" b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20,59</a:t>
                      </a:r>
                      <a:r>
                        <a:rPr lang="x-none" sz="1600" b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-42,42</a:t>
                      </a:r>
                      <a:r>
                        <a:rPr lang="x-none" sz="1600" b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x-none" sz="1600" b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o-RO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45,71</a:t>
                      </a:r>
                      <a:r>
                        <a:rPr lang="x-none" sz="1600" b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114,29</a:t>
                      </a:r>
                      <a:r>
                        <a:rPr lang="x-none" sz="1600" b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321,74</a:t>
                      </a:r>
                      <a:r>
                        <a:rPr lang="x-none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94527508"/>
              </p:ext>
            </p:extLst>
          </p:nvPr>
        </p:nvGraphicFramePr>
        <p:xfrm>
          <a:off x="0" y="4191000"/>
          <a:ext cx="9144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59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RO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PRACTICA CONTRAVENȚIONALĂ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2388"/>
            <a:ext cx="604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3304468"/>
              </p:ext>
            </p:extLst>
          </p:nvPr>
        </p:nvGraphicFramePr>
        <p:xfrm>
          <a:off x="342314" y="3200400"/>
          <a:ext cx="85344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0161"/>
              </p:ext>
            </p:extLst>
          </p:nvPr>
        </p:nvGraphicFramePr>
        <p:xfrm>
          <a:off x="381000" y="1447800"/>
          <a:ext cx="8458200" cy="161544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3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>
                          <a:latin typeface="Times New Roman"/>
                          <a:ea typeface="Times New Roman"/>
                        </a:rPr>
                        <a:t>Contravenții constatate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>
                          <a:latin typeface="Times New Roman"/>
                          <a:ea typeface="Times New Roman"/>
                        </a:rPr>
                        <a:t>Perioada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latin typeface="Times New Roman"/>
                          <a:ea typeface="Times New Roman"/>
                        </a:rPr>
                        <a:t>Dinamica, 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2000" dirty="0">
                          <a:latin typeface="Times New Roman"/>
                          <a:ea typeface="Times New Roman"/>
                        </a:rPr>
                        <a:t>Competența </a:t>
                      </a:r>
                      <a:r>
                        <a:rPr lang="ro-RO" sz="2000" dirty="0" smtClean="0">
                          <a:latin typeface="Times New Roman"/>
                          <a:ea typeface="Times New Roman"/>
                        </a:rPr>
                        <a:t>Poliției </a:t>
                      </a:r>
                      <a:r>
                        <a:rPr lang="ro-RO" sz="2000" dirty="0">
                          <a:latin typeface="Times New Roman"/>
                          <a:ea typeface="Times New Roman"/>
                        </a:rPr>
                        <a:t>de Frontieră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latin typeface="Times New Roman"/>
                          <a:ea typeface="Times New Roman"/>
                        </a:rPr>
                        <a:t>456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latin typeface="Times New Roman"/>
                          <a:ea typeface="Times New Roman"/>
                        </a:rPr>
                        <a:t>432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5,2 %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Wingdings"/>
                        </a:rPr>
                        <a:t>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latin typeface="Times New Roman"/>
                          <a:ea typeface="Times New Roman"/>
                        </a:rPr>
                        <a:t>Competența  altor </a:t>
                      </a:r>
                      <a:r>
                        <a:rPr lang="ro-RO" sz="2000" dirty="0">
                          <a:latin typeface="Times New Roman"/>
                          <a:ea typeface="Times New Roman"/>
                        </a:rPr>
                        <a:t>organe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latin typeface="Times New Roman"/>
                          <a:ea typeface="Times New Roman"/>
                        </a:rPr>
                        <a:t>125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38,8 %</a:t>
                      </a:r>
                      <a:endParaRPr lang="ro-RO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u-RU" sz="2000" dirty="0" smtClean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b="1" dirty="0">
                          <a:latin typeface="Times New Roman"/>
                          <a:ea typeface="Times New Roman"/>
                        </a:rPr>
                        <a:t>TOTAL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latin typeface="Times New Roman"/>
                          <a:ea typeface="Times New Roman"/>
                        </a:rPr>
                        <a:t>546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latin typeface="Times New Roman"/>
                          <a:ea typeface="Times New Roman"/>
                        </a:rPr>
                        <a:t>557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2,0 %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lang="ru-RU" sz="2000" dirty="0" smtClean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7"/>
          <p:cNvSpPr txBox="1"/>
          <p:nvPr/>
        </p:nvSpPr>
        <p:spPr>
          <a:xfrm>
            <a:off x="1143000" y="762000"/>
            <a:ext cx="691197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Analiza practicii contravenționale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81000" y="4953000"/>
          <a:ext cx="85344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RO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OPERAȚIONAL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6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388"/>
            <a:ext cx="6048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685800"/>
            <a:ext cx="57912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Cooperarea interinstitutională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65714"/>
              </p:ext>
            </p:extLst>
          </p:nvPr>
        </p:nvGraphicFramePr>
        <p:xfrm>
          <a:off x="228601" y="1219200"/>
          <a:ext cx="8762997" cy="1136880"/>
        </p:xfrm>
        <a:graphic>
          <a:graphicData uri="http://schemas.openxmlformats.org/drawingml/2006/table">
            <a:tbl>
              <a:tblPr/>
              <a:tblGrid>
                <a:gridCol w="71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3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1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5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36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Anul 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IP, INP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IE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BV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Bender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AVPM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IF Ștefan Vodă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DSE </a:t>
                      </a:r>
                      <a:r>
                        <a:rPr lang="ro-MO" sz="1400" b="1" dirty="0">
                          <a:latin typeface="Times New Roman"/>
                          <a:ea typeface="Calibri"/>
                          <a:cs typeface="Times New Roman"/>
                        </a:rPr>
                        <a:t>Căușeni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Serv.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Piscicol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>
                          <a:latin typeface="Times New Roman"/>
                          <a:ea typeface="Calibri"/>
                          <a:cs typeface="Times New Roman"/>
                        </a:rPr>
                        <a:t>ANTA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>
                          <a:latin typeface="Times New Roman"/>
                          <a:ea typeface="Calibri"/>
                          <a:cs typeface="Times New Roman"/>
                        </a:rPr>
                        <a:t>BMA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o-MO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>
                          <a:latin typeface="Times New Roman"/>
                          <a:ea typeface="Calibri"/>
                          <a:cs typeface="Times New Roman"/>
                        </a:rPr>
                        <a:t>179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304800" y="2895600"/>
          <a:ext cx="86868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76400" y="2438400"/>
            <a:ext cx="5715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MO" sz="2000" dirty="0" smtClean="0">
                <a:latin typeface="Times New Roman" pitchFamily="18" charset="0"/>
                <a:cs typeface="Times New Roman" pitchFamily="18" charset="0"/>
              </a:rPr>
              <a:t>Rețineri comune cu organele de cooperare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6200" y="762000"/>
            <a:ext cx="8839200" cy="5943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RO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OPERAȚIONAL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2388"/>
            <a:ext cx="604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4" descr="D:\Andriana\Pregatirea profesional 2016\poze\09 iunie 2016 Ziua PF\100_2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066800"/>
            <a:ext cx="2486025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5" descr="C:\Documents and Settings\Администратор\Рабочий стол\20160525_101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66833">
            <a:off x="1548362" y="1847630"/>
            <a:ext cx="200342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6" descr="C:\Documents and Settings\Администратор\Рабочий стол\100_16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575080">
            <a:off x="1679722" y="3796870"/>
            <a:ext cx="2187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7" descr="E:\DCIM\100AZ362\100_21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90097">
            <a:off x="6308780" y="2457476"/>
            <a:ext cx="23558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8" descr="D:\Andriana\Pregatirea profesional 2016\poze\LT Stefan Ciobanu s.Talmaza\100_13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91043">
            <a:off x="4324590" y="4181013"/>
            <a:ext cx="24352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81100" y="1101725"/>
            <a:ext cx="2198688" cy="101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MO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Participarea la evenimente consacrate sărbătorilor naționale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MO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activități)  </a:t>
            </a:r>
            <a:endParaRPr lang="ro-M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444" y="2925121"/>
            <a:ext cx="2968428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Promovarea imaginii Politiei de Frontieră</a:t>
            </a:r>
            <a:endParaRPr lang="ru-RU" sz="28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3963" y="809625"/>
            <a:ext cx="2233612" cy="101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MO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Participarea la evenimente consacrate sărbătorilor locale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MO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 activități) </a:t>
            </a:r>
            <a:endParaRPr lang="ro-M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8100" y="1584325"/>
            <a:ext cx="2427288" cy="10461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Participarea la evenimentele organizate de DPF și DR 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activități)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6725" y="3771900"/>
            <a:ext cx="2122488" cy="8302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Mediatizarea evenimentelor în presă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(54 articole)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2563" y="5383213"/>
            <a:ext cx="2428875" cy="107632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Organizarea și desfășurarea actelor de caritate și donație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activități)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6150" y="5591175"/>
            <a:ext cx="1930400" cy="5842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Desfășurarea sondajelor de opinii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413" y="2400300"/>
            <a:ext cx="1863725" cy="13239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x-non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Instituirea proiectului pilot ”Tînărul polițist de frontieră” în raionul Ștefan Vodă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338" y="4310063"/>
            <a:ext cx="1905000" cy="126206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Desfășurarea campaniei de informare, recrutare și selectare </a:t>
            </a:r>
            <a:r>
              <a:rPr lang="x-none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x-none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</a:t>
            </a:r>
            <a:r>
              <a:rPr lang="ro-MO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x-non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licee)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>
            <a:endCxn id="17" idx="2"/>
          </p:cNvCxnSpPr>
          <p:nvPr/>
        </p:nvCxnSpPr>
        <p:spPr>
          <a:xfrm flipV="1">
            <a:off x="4513263" y="1825625"/>
            <a:ext cx="368300" cy="110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743200" y="2179638"/>
            <a:ext cx="911225" cy="712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1"/>
          </p:cNvCxnSpPr>
          <p:nvPr/>
        </p:nvCxnSpPr>
        <p:spPr>
          <a:xfrm flipV="1">
            <a:off x="5172075" y="2108200"/>
            <a:ext cx="1216025" cy="798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9" idx="1"/>
          </p:cNvCxnSpPr>
          <p:nvPr/>
        </p:nvCxnSpPr>
        <p:spPr>
          <a:xfrm>
            <a:off x="5997575" y="3617913"/>
            <a:ext cx="819150" cy="568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0" idx="0"/>
          </p:cNvCxnSpPr>
          <p:nvPr/>
        </p:nvCxnSpPr>
        <p:spPr>
          <a:xfrm>
            <a:off x="5172075" y="4340225"/>
            <a:ext cx="1304925" cy="104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1" idx="0"/>
          </p:cNvCxnSpPr>
          <p:nvPr/>
        </p:nvCxnSpPr>
        <p:spPr>
          <a:xfrm flipH="1">
            <a:off x="3181350" y="4340225"/>
            <a:ext cx="803275" cy="1250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2" idx="3"/>
          </p:cNvCxnSpPr>
          <p:nvPr/>
        </p:nvCxnSpPr>
        <p:spPr>
          <a:xfrm flipH="1" flipV="1">
            <a:off x="1989138" y="3062288"/>
            <a:ext cx="1042987" cy="477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RO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RESURSE UMANE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2388"/>
            <a:ext cx="604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24000" y="685800"/>
            <a:ext cx="673258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20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Instruirea</a:t>
            </a:r>
            <a:r>
              <a:rPr lang="ro-RO" sz="20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personalului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267499326"/>
              </p:ext>
            </p:extLst>
          </p:nvPr>
        </p:nvGraphicFramePr>
        <p:xfrm>
          <a:off x="142844" y="1214422"/>
          <a:ext cx="885831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283" descr="F:\_DSC3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643438"/>
            <a:ext cx="27082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82" descr="F:\12795089_953150074780527_8672496201921386210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4643438"/>
            <a:ext cx="307181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3"/>
          <p:cNvPicPr>
            <a:picLocks noChangeAspect="1"/>
          </p:cNvPicPr>
          <p:nvPr/>
        </p:nvPicPr>
        <p:blipFill>
          <a:blip r:embed="rId6" cstate="print"/>
          <a:srcRect t="11990"/>
          <a:stretch>
            <a:fillRect/>
          </a:stretch>
        </p:blipFill>
        <p:spPr bwMode="auto">
          <a:xfrm>
            <a:off x="155575" y="4643438"/>
            <a:ext cx="29162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o-RO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RESURSE UMANE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2388"/>
            <a:ext cx="6048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:\foto\13497914_1016246281804239_810997910122656200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092" y="3178004"/>
            <a:ext cx="2102583" cy="142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:\foto\Новая папка\fotb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941166"/>
            <a:ext cx="2073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:\foto\Новая папка\fu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3155730"/>
            <a:ext cx="2071687" cy="140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F:\foto\Новая папка\pus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4955454"/>
            <a:ext cx="2000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14400" y="692135"/>
            <a:ext cx="7620000" cy="400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indent="-12700" algn="ctr">
              <a:defRPr/>
            </a:pP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SPARTACHIADA POLIŢIEI DE FRONTIERĂ locul </a:t>
            </a: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endParaRPr lang="ro-RO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09200"/>
              </p:ext>
            </p:extLst>
          </p:nvPr>
        </p:nvGraphicFramePr>
        <p:xfrm>
          <a:off x="280182" y="1357298"/>
          <a:ext cx="4205287" cy="4989978"/>
        </p:xfrm>
        <a:graphic>
          <a:graphicData uri="http://schemas.openxmlformats.org/drawingml/2006/table">
            <a:tbl>
              <a:tblPr/>
              <a:tblGrid>
                <a:gridCol w="1309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Competitia sportivă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Dinamica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Sambo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III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Ridicarea greutăţilor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Volei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Tenis de masă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III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II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Minifotbal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Atletism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VI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IV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V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Locul III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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6" name="Picture 4" descr="F:\foto\13086821_981875861907948_3451354444717653616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6472" y="1357298"/>
            <a:ext cx="2079821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F:\foto\Новая папка\12771926_941162332645968_8367587652899707369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38" y="1357298"/>
            <a:ext cx="20716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ueMosai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13154</TotalTime>
  <Words>640</Words>
  <Application>Microsoft Office PowerPoint</Application>
  <PresentationFormat>Экран (4:3)</PresentationFormat>
  <Paragraphs>303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BlueMosaic template</vt:lpstr>
      <vt:lpstr>Открытая</vt:lpstr>
      <vt:lpstr>BILANȚUL ACTIVITĂȚII  DIRECȚIEI REGIONALE EST  pentru anul 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BILANȚUL ACTIVITĂȚII DE SERVICIU PENTRU I TRIMESTRU AL ANULUI 2014</dc:title>
  <dc:creator>DPF138</dc:creator>
  <cp:lastModifiedBy>Microsoft</cp:lastModifiedBy>
  <cp:revision>799</cp:revision>
  <cp:lastPrinted>2016-01-26T11:25:24Z</cp:lastPrinted>
  <dcterms:created xsi:type="dcterms:W3CDTF">2014-04-01T10:10:04Z</dcterms:created>
  <dcterms:modified xsi:type="dcterms:W3CDTF">2017-01-23T12:04:13Z</dcterms:modified>
</cp:coreProperties>
</file>