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447" r:id="rId2"/>
    <p:sldId id="448" r:id="rId3"/>
    <p:sldId id="449" r:id="rId4"/>
    <p:sldId id="450" r:id="rId5"/>
    <p:sldId id="451" r:id="rId6"/>
    <p:sldId id="452" r:id="rId7"/>
    <p:sldId id="454" r:id="rId8"/>
    <p:sldId id="290" r:id="rId9"/>
    <p:sldId id="359" r:id="rId10"/>
    <p:sldId id="360" r:id="rId11"/>
    <p:sldId id="363" r:id="rId12"/>
    <p:sldId id="456" r:id="rId13"/>
    <p:sldId id="301" r:id="rId14"/>
    <p:sldId id="354" r:id="rId15"/>
    <p:sldId id="365" r:id="rId16"/>
    <p:sldId id="372" r:id="rId17"/>
    <p:sldId id="373" r:id="rId18"/>
    <p:sldId id="374" r:id="rId19"/>
    <p:sldId id="457" r:id="rId20"/>
    <p:sldId id="375" r:id="rId21"/>
    <p:sldId id="379" r:id="rId22"/>
    <p:sldId id="380" r:id="rId23"/>
    <p:sldId id="381" r:id="rId24"/>
    <p:sldId id="383" r:id="rId25"/>
    <p:sldId id="387" r:id="rId26"/>
    <p:sldId id="388" r:id="rId27"/>
    <p:sldId id="389" r:id="rId28"/>
    <p:sldId id="390" r:id="rId29"/>
    <p:sldId id="398" r:id="rId30"/>
    <p:sldId id="406" r:id="rId31"/>
    <p:sldId id="407" r:id="rId32"/>
    <p:sldId id="409" r:id="rId33"/>
    <p:sldId id="415" r:id="rId34"/>
    <p:sldId id="417" r:id="rId35"/>
    <p:sldId id="422" r:id="rId36"/>
    <p:sldId id="425" r:id="rId37"/>
    <p:sldId id="458" r:id="rId38"/>
    <p:sldId id="433" r:id="rId39"/>
    <p:sldId id="440" r:id="rId40"/>
    <p:sldId id="441" r:id="rId41"/>
    <p:sldId id="442" r:id="rId42"/>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FFFF"/>
    <a:srgbClr val="1D5394"/>
    <a:srgbClr val="C6D9F1"/>
    <a:srgbClr val="D42D4F"/>
    <a:srgbClr val="E73725"/>
    <a:srgbClr val="00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7436" autoAdjust="0"/>
  </p:normalViewPr>
  <p:slideViewPr>
    <p:cSldViewPr>
      <p:cViewPr varScale="1">
        <p:scale>
          <a:sx n="43" d="100"/>
          <a:sy n="43" d="100"/>
        </p:scale>
        <p:origin x="-1284" y="-102"/>
      </p:cViewPr>
      <p:guideLst>
        <p:guide orient="horz" pos="2160"/>
        <p:guide pos="2880"/>
      </p:guideLst>
    </p:cSldViewPr>
  </p:slideViewPr>
  <p:outlineViewPr>
    <p:cViewPr>
      <p:scale>
        <a:sx n="33" d="100"/>
        <a:sy n="33" d="100"/>
      </p:scale>
      <p:origin x="0" y="46566"/>
    </p:cViewPr>
  </p:outlineViewPr>
  <p:notesTextViewPr>
    <p:cViewPr>
      <p:scale>
        <a:sx n="100" d="100"/>
        <a:sy n="100" d="100"/>
      </p:scale>
      <p:origin x="0" y="0"/>
    </p:cViewPr>
  </p:notesTextViewPr>
  <p:notesViewPr>
    <p:cSldViewPr>
      <p:cViewPr varScale="1">
        <p:scale>
          <a:sx n="81" d="100"/>
          <a:sy n="81" d="100"/>
        </p:scale>
        <p:origin x="-4020" y="-96"/>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BB40E94-21C4-4C7E-91E1-AF4FD1C75E35}" type="datetimeFigureOut">
              <a:rPr lang="en-US"/>
              <a:pPr>
                <a:defRPr/>
              </a:pPr>
              <a:t>12/28/2016</a:t>
            </a:fld>
            <a:endParaRPr lang="en-US"/>
          </a:p>
        </p:txBody>
      </p:sp>
      <p:sp>
        <p:nvSpPr>
          <p:cNvPr id="4" name="Footer Placeholder 3"/>
          <p:cNvSpPr>
            <a:spLocks noGrp="1"/>
          </p:cNvSpPr>
          <p:nvPr>
            <p:ph type="ftr" sz="quarter" idx="2"/>
          </p:nvPr>
        </p:nvSpPr>
        <p:spPr>
          <a:xfrm>
            <a:off x="0" y="9440863"/>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ED5969-0375-431D-9775-A9B9C2F1F32F}" type="slidenum">
              <a:rPr lang="en-US"/>
              <a:pPr>
                <a:defRPr/>
              </a:pPr>
              <a:t>‹#›</a:t>
            </a:fld>
            <a:endParaRPr lang="en-US"/>
          </a:p>
        </p:txBody>
      </p:sp>
    </p:spTree>
    <p:extLst>
      <p:ext uri="{BB962C8B-B14F-4D97-AF65-F5344CB8AC3E}">
        <p14:creationId xmlns="" xmlns:p14="http://schemas.microsoft.com/office/powerpoint/2010/main" val="3527922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3170" tIns="46585" rIns="93170" bIns="46585"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856038" y="0"/>
            <a:ext cx="2949575" cy="496888"/>
          </a:xfrm>
          <a:prstGeom prst="rect">
            <a:avLst/>
          </a:prstGeom>
        </p:spPr>
        <p:txBody>
          <a:bodyPr vert="horz" lIns="93170" tIns="46585" rIns="93170" bIns="46585" rtlCol="0"/>
          <a:lstStyle>
            <a:lvl1pPr algn="r" fontAlgn="auto">
              <a:spcBef>
                <a:spcPts val="0"/>
              </a:spcBef>
              <a:spcAft>
                <a:spcPts val="0"/>
              </a:spcAft>
              <a:defRPr sz="1300">
                <a:latin typeface="+mn-lt"/>
                <a:cs typeface="+mn-cs"/>
              </a:defRPr>
            </a:lvl1pPr>
          </a:lstStyle>
          <a:p>
            <a:pPr>
              <a:defRPr/>
            </a:pPr>
            <a:fld id="{4188C707-3602-452E-A752-EDDE59688761}" type="datetimeFigureOut">
              <a:rPr lang="en-US"/>
              <a:pPr>
                <a:defRPr/>
              </a:pPr>
              <a:t>12/28/2016</a:t>
            </a:fld>
            <a:endParaRPr lang="en-US"/>
          </a:p>
        </p:txBody>
      </p:sp>
      <p:sp>
        <p:nvSpPr>
          <p:cNvPr id="4" name="Slide Image Placeholder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3170" tIns="46585" rIns="93170" bIns="46585" rtlCol="0" anchor="ctr"/>
          <a:lstStyle/>
          <a:p>
            <a:pPr lvl="0"/>
            <a:endParaRPr lang="en-US" noProof="0"/>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3170" tIns="46585" rIns="93170" bIns="4658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lIns="93170" tIns="46585" rIns="93170" bIns="46585"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3170" tIns="46585" rIns="93170" bIns="46585" rtlCol="0" anchor="b"/>
          <a:lstStyle>
            <a:lvl1pPr algn="r" fontAlgn="auto">
              <a:spcBef>
                <a:spcPts val="0"/>
              </a:spcBef>
              <a:spcAft>
                <a:spcPts val="0"/>
              </a:spcAft>
              <a:defRPr sz="1300">
                <a:latin typeface="+mn-lt"/>
                <a:cs typeface="+mn-cs"/>
              </a:defRPr>
            </a:lvl1pPr>
          </a:lstStyle>
          <a:p>
            <a:pPr>
              <a:defRPr/>
            </a:pPr>
            <a:fld id="{F30C83A5-3821-4525-8C25-AB9AD885BF19}" type="slidenum">
              <a:rPr lang="en-US"/>
              <a:pPr>
                <a:defRPr/>
              </a:pPr>
              <a:t>‹#›</a:t>
            </a:fld>
            <a:endParaRPr lang="en-US"/>
          </a:p>
        </p:txBody>
      </p:sp>
    </p:spTree>
    <p:extLst>
      <p:ext uri="{BB962C8B-B14F-4D97-AF65-F5344CB8AC3E}">
        <p14:creationId xmlns="" xmlns:p14="http://schemas.microsoft.com/office/powerpoint/2010/main" val="2299859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BC3C8D-2C42-4F22-B519-52D2B56AF94C}" type="slidenum">
              <a:rPr lang="en-US">
                <a:cs typeface="Arial" charset="0"/>
              </a:rPr>
              <a:pPr fontAlgn="base">
                <a:spcBef>
                  <a:spcPct val="0"/>
                </a:spcBef>
                <a:spcAft>
                  <a:spcPct val="0"/>
                </a:spcAft>
                <a:defRPr/>
              </a:pPr>
              <a:t>8</a:t>
            </a:fld>
            <a:endParaRPr lang="en-US">
              <a:cs typeface="Arial" charset="0"/>
            </a:endParaRPr>
          </a:p>
        </p:txBody>
      </p:sp>
    </p:spTree>
    <p:extLst>
      <p:ext uri="{BB962C8B-B14F-4D97-AF65-F5344CB8AC3E}">
        <p14:creationId xmlns="" xmlns:p14="http://schemas.microsoft.com/office/powerpoint/2010/main" val="3964529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4D0E05AD-28DE-4C46-8AEB-F5FCDBF27065}" type="slidenum">
              <a:rPr lang="en-US" sz="1300">
                <a:latin typeface="+mn-lt"/>
              </a:rPr>
              <a:pPr algn="r">
                <a:defRPr/>
              </a:pPr>
              <a:t>17</a:t>
            </a:fld>
            <a:endParaRPr lang="en-US" sz="1300">
              <a:latin typeface="+mn-lt"/>
            </a:endParaRPr>
          </a:p>
        </p:txBody>
      </p:sp>
    </p:spTree>
    <p:extLst>
      <p:ext uri="{BB962C8B-B14F-4D97-AF65-F5344CB8AC3E}">
        <p14:creationId xmlns="" xmlns:p14="http://schemas.microsoft.com/office/powerpoint/2010/main" val="400519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83A9D89E-DF13-444F-AF97-4BF9112580FE}" type="slidenum">
              <a:rPr lang="en-US" sz="1300">
                <a:latin typeface="+mn-lt"/>
              </a:rPr>
              <a:pPr algn="r">
                <a:defRPr/>
              </a:pPr>
              <a:t>18</a:t>
            </a:fld>
            <a:endParaRPr lang="en-US" sz="1300">
              <a:latin typeface="+mn-lt"/>
            </a:endParaRPr>
          </a:p>
        </p:txBody>
      </p:sp>
    </p:spTree>
    <p:extLst>
      <p:ext uri="{BB962C8B-B14F-4D97-AF65-F5344CB8AC3E}">
        <p14:creationId xmlns="" xmlns:p14="http://schemas.microsoft.com/office/powerpoint/2010/main" val="2406916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8B44BEE3-20EC-4E4E-9D9E-EC324EF57DFD}" type="slidenum">
              <a:rPr lang="en-US" sz="1300">
                <a:latin typeface="+mn-lt"/>
              </a:rPr>
              <a:pPr algn="r">
                <a:defRPr/>
              </a:pPr>
              <a:t>19</a:t>
            </a:fld>
            <a:endParaRPr lang="en-US" sz="1300">
              <a:latin typeface="+mn-lt"/>
            </a:endParaRPr>
          </a:p>
        </p:txBody>
      </p:sp>
    </p:spTree>
    <p:extLst>
      <p:ext uri="{BB962C8B-B14F-4D97-AF65-F5344CB8AC3E}">
        <p14:creationId xmlns="" xmlns:p14="http://schemas.microsoft.com/office/powerpoint/2010/main" val="2011853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DAEE7B8E-EB60-44ED-A8B4-3902FD8D1EFF}" type="slidenum">
              <a:rPr lang="en-US" sz="1300">
                <a:latin typeface="+mn-lt"/>
              </a:rPr>
              <a:pPr algn="r">
                <a:defRPr/>
              </a:pPr>
              <a:t>20</a:t>
            </a:fld>
            <a:endParaRPr lang="en-US" sz="1300">
              <a:latin typeface="+mn-lt"/>
            </a:endParaRPr>
          </a:p>
        </p:txBody>
      </p:sp>
    </p:spTree>
    <p:extLst>
      <p:ext uri="{BB962C8B-B14F-4D97-AF65-F5344CB8AC3E}">
        <p14:creationId xmlns="" xmlns:p14="http://schemas.microsoft.com/office/powerpoint/2010/main" val="2190015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6CFE4C29-AB9D-462B-8C71-2CA44EC943BC}" type="slidenum">
              <a:rPr lang="en-US" sz="1300">
                <a:latin typeface="+mn-lt"/>
              </a:rPr>
              <a:pPr algn="r">
                <a:defRPr/>
              </a:pPr>
              <a:t>21</a:t>
            </a:fld>
            <a:endParaRPr lang="en-US" sz="1300">
              <a:latin typeface="+mn-lt"/>
            </a:endParaRPr>
          </a:p>
        </p:txBody>
      </p:sp>
    </p:spTree>
    <p:extLst>
      <p:ext uri="{BB962C8B-B14F-4D97-AF65-F5344CB8AC3E}">
        <p14:creationId xmlns="" xmlns:p14="http://schemas.microsoft.com/office/powerpoint/2010/main" val="1512193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BE6A90AD-89D0-4ED9-833B-649573D9BDC2}" type="slidenum">
              <a:rPr lang="en-US" sz="1300">
                <a:latin typeface="+mn-lt"/>
              </a:rPr>
              <a:pPr algn="r">
                <a:defRPr/>
              </a:pPr>
              <a:t>22</a:t>
            </a:fld>
            <a:endParaRPr lang="en-US" sz="1300">
              <a:latin typeface="+mn-lt"/>
            </a:endParaRPr>
          </a:p>
        </p:txBody>
      </p:sp>
    </p:spTree>
    <p:extLst>
      <p:ext uri="{BB962C8B-B14F-4D97-AF65-F5344CB8AC3E}">
        <p14:creationId xmlns="" xmlns:p14="http://schemas.microsoft.com/office/powerpoint/2010/main" val="3926955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73D778B8-262A-41F8-B967-29CD05BD61E1}" type="slidenum">
              <a:rPr lang="en-US" sz="1300">
                <a:latin typeface="+mn-lt"/>
              </a:rPr>
              <a:pPr algn="r">
                <a:defRPr/>
              </a:pPr>
              <a:t>23</a:t>
            </a:fld>
            <a:endParaRPr lang="en-US" sz="1300">
              <a:latin typeface="+mn-lt"/>
            </a:endParaRPr>
          </a:p>
        </p:txBody>
      </p:sp>
    </p:spTree>
    <p:extLst>
      <p:ext uri="{BB962C8B-B14F-4D97-AF65-F5344CB8AC3E}">
        <p14:creationId xmlns="" xmlns:p14="http://schemas.microsoft.com/office/powerpoint/2010/main" val="1074912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5141D9-40C8-4A1F-9D32-1E5A6AACE2F3}" type="slidenum">
              <a:rPr lang="en-US">
                <a:cs typeface="Arial" charset="0"/>
              </a:rPr>
              <a:pPr fontAlgn="base">
                <a:spcBef>
                  <a:spcPct val="0"/>
                </a:spcBef>
                <a:spcAft>
                  <a:spcPct val="0"/>
                </a:spcAft>
                <a:defRPr/>
              </a:pPr>
              <a:t>24</a:t>
            </a:fld>
            <a:endParaRPr lang="en-US">
              <a:cs typeface="Arial" charset="0"/>
            </a:endParaRPr>
          </a:p>
        </p:txBody>
      </p:sp>
    </p:spTree>
    <p:extLst>
      <p:ext uri="{BB962C8B-B14F-4D97-AF65-F5344CB8AC3E}">
        <p14:creationId xmlns="" xmlns:p14="http://schemas.microsoft.com/office/powerpoint/2010/main" val="1371764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577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B3851F46-62FF-4B2D-98F9-2346A151AE79}" type="slidenum">
              <a:rPr lang="en-US" sz="1300">
                <a:latin typeface="+mn-lt"/>
              </a:rPr>
              <a:pPr algn="r">
                <a:defRPr/>
              </a:pPr>
              <a:t>25</a:t>
            </a:fld>
            <a:endParaRPr lang="en-US" sz="1300">
              <a:latin typeface="+mn-lt"/>
            </a:endParaRPr>
          </a:p>
        </p:txBody>
      </p:sp>
    </p:spTree>
    <p:extLst>
      <p:ext uri="{BB962C8B-B14F-4D97-AF65-F5344CB8AC3E}">
        <p14:creationId xmlns="" xmlns:p14="http://schemas.microsoft.com/office/powerpoint/2010/main" val="1935668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577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B3966AD6-34FA-40AD-AA44-A81D7EB85017}" type="slidenum">
              <a:rPr lang="en-US" sz="1300">
                <a:latin typeface="+mn-lt"/>
              </a:rPr>
              <a:pPr algn="r">
                <a:defRPr/>
              </a:pPr>
              <a:t>26</a:t>
            </a:fld>
            <a:endParaRPr lang="en-US" sz="1300">
              <a:latin typeface="+mn-lt"/>
            </a:endParaRPr>
          </a:p>
        </p:txBody>
      </p:sp>
    </p:spTree>
    <p:extLst>
      <p:ext uri="{BB962C8B-B14F-4D97-AF65-F5344CB8AC3E}">
        <p14:creationId xmlns="" xmlns:p14="http://schemas.microsoft.com/office/powerpoint/2010/main" val="10949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048A52-9B8C-4B2E-A9E5-5327879572B7}" type="slidenum">
              <a:rPr lang="en-US">
                <a:cs typeface="Arial" charset="0"/>
              </a:rPr>
              <a:pPr fontAlgn="base">
                <a:spcBef>
                  <a:spcPct val="0"/>
                </a:spcBef>
                <a:spcAft>
                  <a:spcPct val="0"/>
                </a:spcAft>
                <a:defRPr/>
              </a:pPr>
              <a:t>9</a:t>
            </a:fld>
            <a:endParaRPr lang="en-US">
              <a:cs typeface="Arial" charset="0"/>
            </a:endParaRPr>
          </a:p>
        </p:txBody>
      </p:sp>
    </p:spTree>
    <p:extLst>
      <p:ext uri="{BB962C8B-B14F-4D97-AF65-F5344CB8AC3E}">
        <p14:creationId xmlns="" xmlns:p14="http://schemas.microsoft.com/office/powerpoint/2010/main" val="3336662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577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A2253BCC-B6A8-4A76-A474-F900E3F53552}" type="slidenum">
              <a:rPr lang="en-US" sz="1300">
                <a:latin typeface="+mn-lt"/>
              </a:rPr>
              <a:pPr algn="r">
                <a:defRPr/>
              </a:pPr>
              <a:t>27</a:t>
            </a:fld>
            <a:endParaRPr lang="en-US" sz="1300">
              <a:latin typeface="+mn-lt"/>
            </a:endParaRPr>
          </a:p>
        </p:txBody>
      </p:sp>
    </p:spTree>
    <p:extLst>
      <p:ext uri="{BB962C8B-B14F-4D97-AF65-F5344CB8AC3E}">
        <p14:creationId xmlns="" xmlns:p14="http://schemas.microsoft.com/office/powerpoint/2010/main" val="1039739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1DB30-5C04-4BAD-8D2F-7A27A6AD7A64}" type="slidenum">
              <a:rPr lang="en-US">
                <a:cs typeface="Arial" charset="0"/>
              </a:rPr>
              <a:pPr fontAlgn="base">
                <a:spcBef>
                  <a:spcPct val="0"/>
                </a:spcBef>
                <a:spcAft>
                  <a:spcPct val="0"/>
                </a:spcAft>
                <a:defRPr/>
              </a:pPr>
              <a:t>28</a:t>
            </a:fld>
            <a:endParaRPr lang="en-US">
              <a:cs typeface="Arial" charset="0"/>
            </a:endParaRPr>
          </a:p>
        </p:txBody>
      </p:sp>
    </p:spTree>
    <p:extLst>
      <p:ext uri="{BB962C8B-B14F-4D97-AF65-F5344CB8AC3E}">
        <p14:creationId xmlns="" xmlns:p14="http://schemas.microsoft.com/office/powerpoint/2010/main" val="65536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52BC1B-F2AA-45FF-A1C6-2E621988B6AD}" type="slidenum">
              <a:rPr lang="en-US">
                <a:cs typeface="Arial" charset="0"/>
              </a:rPr>
              <a:pPr fontAlgn="base">
                <a:spcBef>
                  <a:spcPct val="0"/>
                </a:spcBef>
                <a:spcAft>
                  <a:spcPct val="0"/>
                </a:spcAft>
                <a:defRPr/>
              </a:pPr>
              <a:t>29</a:t>
            </a:fld>
            <a:endParaRPr lang="en-US">
              <a:cs typeface="Arial" charset="0"/>
            </a:endParaRPr>
          </a:p>
        </p:txBody>
      </p:sp>
    </p:spTree>
    <p:extLst>
      <p:ext uri="{BB962C8B-B14F-4D97-AF65-F5344CB8AC3E}">
        <p14:creationId xmlns="" xmlns:p14="http://schemas.microsoft.com/office/powerpoint/2010/main" val="3920406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p:spPr>
      </p:sp>
      <p:sp>
        <p:nvSpPr>
          <p:cNvPr id="1208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2D21D4-A74E-46A0-89A6-2CEB0779D5E7}" type="slidenum">
              <a:rPr lang="en-US">
                <a:cs typeface="Arial" charset="0"/>
              </a:rPr>
              <a:pPr fontAlgn="base">
                <a:spcBef>
                  <a:spcPct val="0"/>
                </a:spcBef>
                <a:spcAft>
                  <a:spcPct val="0"/>
                </a:spcAft>
                <a:defRPr/>
              </a:pPr>
              <a:t>30</a:t>
            </a:fld>
            <a:endParaRPr lang="en-US">
              <a:cs typeface="Arial" charset="0"/>
            </a:endParaRPr>
          </a:p>
        </p:txBody>
      </p:sp>
    </p:spTree>
    <p:extLst>
      <p:ext uri="{BB962C8B-B14F-4D97-AF65-F5344CB8AC3E}">
        <p14:creationId xmlns="" xmlns:p14="http://schemas.microsoft.com/office/powerpoint/2010/main" val="32689855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7CE3C9-68E8-41B5-89A4-29D43C3E280D}" type="slidenum">
              <a:rPr lang="en-US">
                <a:cs typeface="Arial" charset="0"/>
              </a:rPr>
              <a:pPr fontAlgn="base">
                <a:spcBef>
                  <a:spcPct val="0"/>
                </a:spcBef>
                <a:spcAft>
                  <a:spcPct val="0"/>
                </a:spcAft>
                <a:defRPr/>
              </a:pPr>
              <a:t>31</a:t>
            </a:fld>
            <a:endParaRPr lang="en-US">
              <a:cs typeface="Arial" charset="0"/>
            </a:endParaRPr>
          </a:p>
        </p:txBody>
      </p:sp>
    </p:spTree>
    <p:extLst>
      <p:ext uri="{BB962C8B-B14F-4D97-AF65-F5344CB8AC3E}">
        <p14:creationId xmlns="" xmlns:p14="http://schemas.microsoft.com/office/powerpoint/2010/main" val="1395636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p:cNvSpPr>
          <p:nvPr>
            <p:ph type="sldImg"/>
          </p:nvPr>
        </p:nvSpPr>
        <p:spPr bwMode="auto">
          <a:noFill/>
          <a:ln>
            <a:solidFill>
              <a:srgbClr val="000000"/>
            </a:solidFill>
            <a:miter lim="800000"/>
            <a:headEnd/>
            <a:tailEnd/>
          </a:ln>
        </p:spPr>
      </p:sp>
      <p:sp>
        <p:nvSpPr>
          <p:cNvPr id="1269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F32B71-8B1A-400B-BF35-BD90161D31C0}" type="slidenum">
              <a:rPr lang="en-US">
                <a:cs typeface="Arial" charset="0"/>
              </a:rPr>
              <a:pPr fontAlgn="base">
                <a:spcBef>
                  <a:spcPct val="0"/>
                </a:spcBef>
                <a:spcAft>
                  <a:spcPct val="0"/>
                </a:spcAft>
                <a:defRPr/>
              </a:pPr>
              <a:t>32</a:t>
            </a:fld>
            <a:endParaRPr lang="en-US">
              <a:cs typeface="Arial" charset="0"/>
            </a:endParaRPr>
          </a:p>
        </p:txBody>
      </p:sp>
    </p:spTree>
    <p:extLst>
      <p:ext uri="{BB962C8B-B14F-4D97-AF65-F5344CB8AC3E}">
        <p14:creationId xmlns="" xmlns:p14="http://schemas.microsoft.com/office/powerpoint/2010/main" val="1317601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806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9D8AAD31-F884-4B7F-B674-B78D834AFAF2}" type="slidenum">
              <a:rPr lang="en-US" sz="1300">
                <a:latin typeface="+mn-lt"/>
              </a:rPr>
              <a:pPr algn="r">
                <a:defRPr/>
              </a:pPr>
              <a:t>33</a:t>
            </a:fld>
            <a:endParaRPr lang="en-US" sz="1300">
              <a:latin typeface="+mn-lt"/>
            </a:endParaRPr>
          </a:p>
        </p:txBody>
      </p:sp>
    </p:spTree>
    <p:extLst>
      <p:ext uri="{BB962C8B-B14F-4D97-AF65-F5344CB8AC3E}">
        <p14:creationId xmlns="" xmlns:p14="http://schemas.microsoft.com/office/powerpoint/2010/main" val="5084044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8067"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30135459-D404-4229-BDA4-C208056E0239}" type="slidenum">
              <a:rPr lang="en-US" sz="1300">
                <a:latin typeface="+mn-lt"/>
              </a:rPr>
              <a:pPr algn="r">
                <a:defRPr/>
              </a:pPr>
              <a:t>34</a:t>
            </a:fld>
            <a:endParaRPr lang="en-US" sz="1300">
              <a:latin typeface="+mn-lt"/>
            </a:endParaRPr>
          </a:p>
        </p:txBody>
      </p:sp>
    </p:spTree>
    <p:extLst>
      <p:ext uri="{BB962C8B-B14F-4D97-AF65-F5344CB8AC3E}">
        <p14:creationId xmlns="" xmlns:p14="http://schemas.microsoft.com/office/powerpoint/2010/main" val="7529268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8D7ACBEB-F1D3-4C0B-A93B-2F5A7A4DFB1E}" type="slidenum">
              <a:rPr lang="en-US" sz="1300">
                <a:latin typeface="+mn-lt"/>
              </a:rPr>
              <a:pPr algn="r">
                <a:defRPr/>
              </a:pPr>
              <a:t>35</a:t>
            </a:fld>
            <a:endParaRPr lang="en-US" sz="1300">
              <a:latin typeface="+mn-lt"/>
            </a:endParaRPr>
          </a:p>
        </p:txBody>
      </p:sp>
    </p:spTree>
    <p:extLst>
      <p:ext uri="{BB962C8B-B14F-4D97-AF65-F5344CB8AC3E}">
        <p14:creationId xmlns="" xmlns:p14="http://schemas.microsoft.com/office/powerpoint/2010/main" val="3558052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17D3DC1F-AFD1-4CD6-ACD9-010AAB8F613D}" type="slidenum">
              <a:rPr lang="en-US" sz="1300">
                <a:latin typeface="+mn-lt"/>
              </a:rPr>
              <a:pPr algn="r">
                <a:defRPr/>
              </a:pPr>
              <a:t>36</a:t>
            </a:fld>
            <a:endParaRPr lang="en-US" sz="1300">
              <a:latin typeface="+mn-lt"/>
            </a:endParaRPr>
          </a:p>
        </p:txBody>
      </p:sp>
    </p:spTree>
    <p:extLst>
      <p:ext uri="{BB962C8B-B14F-4D97-AF65-F5344CB8AC3E}">
        <p14:creationId xmlns="" xmlns:p14="http://schemas.microsoft.com/office/powerpoint/2010/main" val="174019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8C280B-9423-4412-95BA-08C1399622E9}" type="slidenum">
              <a:rPr lang="en-US">
                <a:cs typeface="Arial" charset="0"/>
              </a:rPr>
              <a:pPr fontAlgn="base">
                <a:spcBef>
                  <a:spcPct val="0"/>
                </a:spcBef>
                <a:spcAft>
                  <a:spcPct val="0"/>
                </a:spcAft>
                <a:defRPr/>
              </a:pPr>
              <a:t>10</a:t>
            </a:fld>
            <a:endParaRPr lang="en-US">
              <a:cs typeface="Arial" charset="0"/>
            </a:endParaRPr>
          </a:p>
        </p:txBody>
      </p:sp>
    </p:spTree>
    <p:extLst>
      <p:ext uri="{BB962C8B-B14F-4D97-AF65-F5344CB8AC3E}">
        <p14:creationId xmlns="" xmlns:p14="http://schemas.microsoft.com/office/powerpoint/2010/main" val="146239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17D3DC1F-AFD1-4CD6-ACD9-010AAB8F613D}" type="slidenum">
              <a:rPr lang="en-US" sz="1300">
                <a:latin typeface="+mn-lt"/>
              </a:rPr>
              <a:pPr algn="r">
                <a:defRPr/>
              </a:pPr>
              <a:t>37</a:t>
            </a:fld>
            <a:endParaRPr lang="en-US" sz="1300">
              <a:latin typeface="+mn-lt"/>
            </a:endParaRPr>
          </a:p>
        </p:txBody>
      </p:sp>
    </p:spTree>
    <p:extLst>
      <p:ext uri="{BB962C8B-B14F-4D97-AF65-F5344CB8AC3E}">
        <p14:creationId xmlns="" xmlns:p14="http://schemas.microsoft.com/office/powerpoint/2010/main" val="1465781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Slide Image Placeholder 1"/>
          <p:cNvSpPr>
            <a:spLocks noGrp="1" noRot="1" noChangeAspect="1" noTextEdit="1"/>
          </p:cNvSpPr>
          <p:nvPr>
            <p:ph type="sldImg"/>
          </p:nvPr>
        </p:nvSpPr>
        <p:spPr bwMode="auto">
          <a:noFill/>
          <a:ln>
            <a:solidFill>
              <a:srgbClr val="000000"/>
            </a:solidFill>
            <a:miter lim="800000"/>
            <a:headEnd/>
            <a:tailEnd/>
          </a:ln>
        </p:spPr>
      </p:sp>
      <p:sp>
        <p:nvSpPr>
          <p:cNvPr id="169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0A686147-CB65-49C9-99D7-3FB76F10E776}" type="slidenum">
              <a:rPr lang="en-US" sz="1300">
                <a:latin typeface="+mn-lt"/>
              </a:rPr>
              <a:pPr algn="r">
                <a:defRPr/>
              </a:pPr>
              <a:t>38</a:t>
            </a:fld>
            <a:endParaRPr lang="en-US" sz="1300">
              <a:latin typeface="+mn-lt"/>
            </a:endParaRPr>
          </a:p>
        </p:txBody>
      </p:sp>
    </p:spTree>
    <p:extLst>
      <p:ext uri="{BB962C8B-B14F-4D97-AF65-F5344CB8AC3E}">
        <p14:creationId xmlns="" xmlns:p14="http://schemas.microsoft.com/office/powerpoint/2010/main" val="3089073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32A414CD-1F4F-4640-89A6-6497A90CBBF8}" type="slidenum">
              <a:rPr lang="en-US" sz="1300">
                <a:latin typeface="+mn-lt"/>
              </a:rPr>
              <a:pPr algn="r">
                <a:defRPr/>
              </a:pPr>
              <a:t>39</a:t>
            </a:fld>
            <a:endParaRPr lang="en-US" sz="1300">
              <a:latin typeface="+mn-lt"/>
            </a:endParaRPr>
          </a:p>
        </p:txBody>
      </p:sp>
    </p:spTree>
    <p:extLst>
      <p:ext uri="{BB962C8B-B14F-4D97-AF65-F5344CB8AC3E}">
        <p14:creationId xmlns="" xmlns:p14="http://schemas.microsoft.com/office/powerpoint/2010/main" val="28379330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noTextEdit="1"/>
          </p:cNvSpPr>
          <p:nvPr>
            <p:ph type="sldImg"/>
          </p:nvPr>
        </p:nvSpPr>
        <p:spPr bwMode="auto">
          <a:noFill/>
          <a:ln>
            <a:solidFill>
              <a:srgbClr val="000000"/>
            </a:solidFill>
            <a:miter lim="800000"/>
            <a:headEnd/>
            <a:tailEnd/>
          </a:ln>
        </p:spPr>
      </p:sp>
      <p:sp>
        <p:nvSpPr>
          <p:cNvPr id="184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583184B0-03E4-422B-9C2F-3A4BE65EF850}" type="slidenum">
              <a:rPr lang="en-US" sz="1300">
                <a:latin typeface="+mn-lt"/>
              </a:rPr>
              <a:pPr algn="r">
                <a:defRPr/>
              </a:pPr>
              <a:t>40</a:t>
            </a:fld>
            <a:endParaRPr lang="en-US" sz="1300">
              <a:latin typeface="+mn-lt"/>
            </a:endParaRPr>
          </a:p>
        </p:txBody>
      </p:sp>
    </p:spTree>
    <p:extLst>
      <p:ext uri="{BB962C8B-B14F-4D97-AF65-F5344CB8AC3E}">
        <p14:creationId xmlns="" xmlns:p14="http://schemas.microsoft.com/office/powerpoint/2010/main" val="22298878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0115"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21804277-2151-4C1E-9C3E-25A57D9C8B4B}" type="slidenum">
              <a:rPr lang="en-US" sz="1300">
                <a:latin typeface="+mn-lt"/>
              </a:rPr>
              <a:pPr algn="r">
                <a:defRPr/>
              </a:pPr>
              <a:t>41</a:t>
            </a:fld>
            <a:endParaRPr lang="en-US" sz="1300">
              <a:latin typeface="+mn-lt"/>
            </a:endParaRPr>
          </a:p>
        </p:txBody>
      </p:sp>
    </p:spTree>
    <p:extLst>
      <p:ext uri="{BB962C8B-B14F-4D97-AF65-F5344CB8AC3E}">
        <p14:creationId xmlns="" xmlns:p14="http://schemas.microsoft.com/office/powerpoint/2010/main" val="760780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4C456B-82B7-4A96-8639-EF09090403D4}" type="slidenum">
              <a:rPr lang="en-US">
                <a:cs typeface="Arial" charset="0"/>
              </a:rPr>
              <a:pPr fontAlgn="base">
                <a:spcBef>
                  <a:spcPct val="0"/>
                </a:spcBef>
                <a:spcAft>
                  <a:spcPct val="0"/>
                </a:spcAft>
                <a:defRPr/>
              </a:pPr>
              <a:t>11</a:t>
            </a:fld>
            <a:endParaRPr lang="en-US">
              <a:cs typeface="Arial" charset="0"/>
            </a:endParaRPr>
          </a:p>
        </p:txBody>
      </p:sp>
    </p:spTree>
    <p:extLst>
      <p:ext uri="{BB962C8B-B14F-4D97-AF65-F5344CB8AC3E}">
        <p14:creationId xmlns="" xmlns:p14="http://schemas.microsoft.com/office/powerpoint/2010/main" val="949724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8BF5D830-6572-4217-A25C-F3F3E6077289}" type="slidenum">
              <a:rPr lang="en-US" sz="1300">
                <a:latin typeface="+mn-lt"/>
              </a:rPr>
              <a:pPr algn="r">
                <a:defRPr/>
              </a:pPr>
              <a:t>12</a:t>
            </a:fld>
            <a:endParaRPr lang="en-US" sz="1300">
              <a:latin typeface="+mn-lt"/>
            </a:endParaRPr>
          </a:p>
        </p:txBody>
      </p:sp>
    </p:spTree>
    <p:extLst>
      <p:ext uri="{BB962C8B-B14F-4D97-AF65-F5344CB8AC3E}">
        <p14:creationId xmlns="" xmlns:p14="http://schemas.microsoft.com/office/powerpoint/2010/main" val="328693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36D2B8-19D4-48EA-92DD-412E9636E75F}" type="slidenum">
              <a:rPr lang="en-US">
                <a:cs typeface="Arial" charset="0"/>
              </a:rPr>
              <a:pPr fontAlgn="base">
                <a:spcBef>
                  <a:spcPct val="0"/>
                </a:spcBef>
                <a:spcAft>
                  <a:spcPct val="0"/>
                </a:spcAft>
                <a:defRPr/>
              </a:pPr>
              <a:t>13</a:t>
            </a:fld>
            <a:endParaRPr lang="en-US">
              <a:cs typeface="Arial" charset="0"/>
            </a:endParaRPr>
          </a:p>
        </p:txBody>
      </p:sp>
    </p:spTree>
    <p:extLst>
      <p:ext uri="{BB962C8B-B14F-4D97-AF65-F5344CB8AC3E}">
        <p14:creationId xmlns="" xmlns:p14="http://schemas.microsoft.com/office/powerpoint/2010/main" val="936644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314B890E-41C8-4D89-A871-158EFA7C8DF8}" type="slidenum">
              <a:rPr lang="en-US" sz="1300">
                <a:latin typeface="+mn-lt"/>
              </a:rPr>
              <a:pPr algn="r">
                <a:defRPr/>
              </a:pPr>
              <a:t>14</a:t>
            </a:fld>
            <a:endParaRPr lang="en-US" sz="1300">
              <a:latin typeface="+mn-lt"/>
            </a:endParaRPr>
          </a:p>
        </p:txBody>
      </p:sp>
    </p:spTree>
    <p:extLst>
      <p:ext uri="{BB962C8B-B14F-4D97-AF65-F5344CB8AC3E}">
        <p14:creationId xmlns="" xmlns:p14="http://schemas.microsoft.com/office/powerpoint/2010/main" val="3703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64BAC3E0-4ED0-47B0-8265-A4375301F2F4}" type="slidenum">
              <a:rPr lang="en-US" sz="1300">
                <a:latin typeface="+mn-lt"/>
              </a:rPr>
              <a:pPr algn="r">
                <a:defRPr/>
              </a:pPr>
              <a:t>15</a:t>
            </a:fld>
            <a:endParaRPr lang="en-US" sz="1300">
              <a:latin typeface="+mn-lt"/>
            </a:endParaRPr>
          </a:p>
        </p:txBody>
      </p:sp>
    </p:spTree>
    <p:extLst>
      <p:ext uri="{BB962C8B-B14F-4D97-AF65-F5344CB8AC3E}">
        <p14:creationId xmlns="" xmlns:p14="http://schemas.microsoft.com/office/powerpoint/2010/main" val="697499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39" name="Slide Number Placeholder 3"/>
          <p:cNvSpPr txBox="1">
            <a:spLocks noGrp="1"/>
          </p:cNvSpPr>
          <p:nvPr/>
        </p:nvSpPr>
        <p:spPr bwMode="auto">
          <a:xfrm>
            <a:off x="3856038" y="9440863"/>
            <a:ext cx="2949575" cy="496887"/>
          </a:xfrm>
          <a:prstGeom prst="rect">
            <a:avLst/>
          </a:prstGeom>
          <a:noFill/>
          <a:ln>
            <a:miter lim="800000"/>
            <a:headEnd/>
            <a:tailEnd/>
          </a:ln>
        </p:spPr>
        <p:txBody>
          <a:bodyPr lIns="93170" tIns="46585" rIns="93170" bIns="46585" anchor="b"/>
          <a:lstStyle/>
          <a:p>
            <a:pPr algn="r">
              <a:defRPr/>
            </a:pPr>
            <a:fld id="{D9D39704-1782-4F1E-AC46-A98B3B1BB602}" type="slidenum">
              <a:rPr lang="en-US" sz="1300">
                <a:latin typeface="+mn-lt"/>
              </a:rPr>
              <a:pPr algn="r">
                <a:defRPr/>
              </a:pPr>
              <a:t>16</a:t>
            </a:fld>
            <a:endParaRPr lang="en-US" sz="1300">
              <a:latin typeface="+mn-lt"/>
            </a:endParaRPr>
          </a:p>
        </p:txBody>
      </p:sp>
    </p:spTree>
    <p:extLst>
      <p:ext uri="{BB962C8B-B14F-4D97-AF65-F5344CB8AC3E}">
        <p14:creationId xmlns="" xmlns:p14="http://schemas.microsoft.com/office/powerpoint/2010/main" val="1049878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D:\Dropbox\AAP_DOCS\SIA RSAP\AAP_black_right.png"/>
          <p:cNvPicPr>
            <a:picLocks noChangeAspect="1" noChangeArrowheads="1"/>
          </p:cNvPicPr>
          <p:nvPr userDrawn="1"/>
        </p:nvPicPr>
        <p:blipFill>
          <a:blip r:embed="rId2" cstate="print"/>
          <a:srcRect/>
          <a:stretch>
            <a:fillRect/>
          </a:stretch>
        </p:blipFill>
        <p:spPr bwMode="auto">
          <a:xfrm>
            <a:off x="6477000" y="168275"/>
            <a:ext cx="2514600" cy="6381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Diapozitiv titlu">
    <p:spTree>
      <p:nvGrpSpPr>
        <p:cNvPr id="1" name=""/>
        <p:cNvGrpSpPr/>
        <p:nvPr/>
      </p:nvGrpSpPr>
      <p:grpSpPr>
        <a:xfrm>
          <a:off x="0" y="0"/>
          <a:ext cx="0" cy="0"/>
          <a:chOff x="0" y="0"/>
          <a:chExt cx="0" cy="0"/>
        </a:xfrm>
      </p:grpSpPr>
      <p:sp>
        <p:nvSpPr>
          <p:cNvPr id="29" name="Titlu 28"/>
          <p:cNvSpPr>
            <a:spLocks noGrp="1"/>
          </p:cNvSpPr>
          <p:nvPr>
            <p:ph type="ctrTitle"/>
          </p:nvPr>
        </p:nvSpPr>
        <p:spPr>
          <a:xfrm>
            <a:off x="381000" y="4853413"/>
            <a:ext cx="8458200" cy="1222375"/>
          </a:xfrm>
          <a:prstGeom prst="rect">
            <a:avLst/>
          </a:prstGeom>
        </p:spPr>
        <p:txBody>
          <a:bodyPr anchor="t"/>
          <a:lstStyle/>
          <a:p>
            <a:r>
              <a:rPr lang="en-US" smtClean="0"/>
              <a:t>Click to edit Master title style</a:t>
            </a:r>
            <a:endParaRPr lang="en-US"/>
          </a:p>
        </p:txBody>
      </p:sp>
      <p:sp>
        <p:nvSpPr>
          <p:cNvPr id="9" name="Subtitlu 8"/>
          <p:cNvSpPr>
            <a:spLocks noGrp="1"/>
          </p:cNvSpPr>
          <p:nvPr>
            <p:ph type="subTitle" idx="1"/>
          </p:nvPr>
        </p:nvSpPr>
        <p:spPr>
          <a:xfrm>
            <a:off x="381000" y="3886200"/>
            <a:ext cx="8458200" cy="914400"/>
          </a:xfrm>
          <a:prstGeom prst="rect">
            <a:avLst/>
          </a:prstGeo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Substituent dată 15"/>
          <p:cNvSpPr>
            <a:spLocks noGrp="1"/>
          </p:cNvSpPr>
          <p:nvPr>
            <p:ph type="dt" sz="half" idx="10"/>
          </p:nvPr>
        </p:nvSpPr>
        <p:spPr>
          <a:xfrm>
            <a:off x="457200" y="6245225"/>
            <a:ext cx="2133600" cy="47625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AC71910F-F540-4316-8F4C-25B794CE332D}" type="datetimeFigureOut">
              <a:rPr lang="ro-RO"/>
              <a:pPr>
                <a:defRPr/>
              </a:pPr>
              <a:t>28.12.2016</a:t>
            </a:fld>
            <a:endParaRPr lang="ro-RO"/>
          </a:p>
        </p:txBody>
      </p:sp>
      <p:sp>
        <p:nvSpPr>
          <p:cNvPr id="5" name="Substituent subsol 1"/>
          <p:cNvSpPr>
            <a:spLocks noGrp="1"/>
          </p:cNvSpPr>
          <p:nvPr>
            <p:ph type="ftr" sz="quarter" idx="11"/>
          </p:nvPr>
        </p:nvSpPr>
        <p:spPr>
          <a:xfrm>
            <a:off x="3124200" y="6245225"/>
            <a:ext cx="2895600" cy="47625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ro-RO"/>
          </a:p>
        </p:txBody>
      </p:sp>
      <p:sp>
        <p:nvSpPr>
          <p:cNvPr id="6" name="Substituent număr diapozitiv 14"/>
          <p:cNvSpPr>
            <a:spLocks noGrp="1"/>
          </p:cNvSpPr>
          <p:nvPr>
            <p:ph type="sldNum" sz="quarter" idx="12"/>
          </p:nvPr>
        </p:nvSpPr>
        <p:spPr>
          <a:xfrm>
            <a:off x="8229600" y="6473825"/>
            <a:ext cx="758825" cy="24765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CB573DF2-9C6A-4FE4-8B41-1EB2FC9D0D81}" type="slidenum">
              <a:rPr lang="ro-RO"/>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1"/>
          <p:cNvGrpSpPr>
            <a:grpSpLocks/>
          </p:cNvGrpSpPr>
          <p:nvPr userDrawn="1"/>
        </p:nvGrpSpPr>
        <p:grpSpPr bwMode="auto">
          <a:xfrm>
            <a:off x="0" y="-3175"/>
            <a:ext cx="5027613" cy="171450"/>
            <a:chOff x="0" y="0"/>
            <a:chExt cx="4322" cy="108"/>
          </a:xfrm>
        </p:grpSpPr>
        <p:sp>
          <p:nvSpPr>
            <p:cNvPr id="4" name="Rectangle 24"/>
            <p:cNvSpPr>
              <a:spLocks noChangeArrowheads="1"/>
            </p:cNvSpPr>
            <p:nvPr userDrawn="1"/>
          </p:nvSpPr>
          <p:spPr bwMode="gray">
            <a:xfrm>
              <a:off x="0" y="0"/>
              <a:ext cx="1440" cy="108"/>
            </a:xfrm>
            <a:prstGeom prst="rect">
              <a:avLst/>
            </a:prstGeom>
            <a:solidFill>
              <a:schemeClr val="accent1"/>
            </a:solidFill>
            <a:ln>
              <a:noFill/>
            </a:ln>
            <a:effectLst/>
            <a:extLst/>
          </p:spPr>
          <p:txBody>
            <a:bodyPr wrap="none" anchor="ctr"/>
            <a:lstStyle/>
            <a:p>
              <a:pPr>
                <a:defRPr/>
              </a:pPr>
              <a:endParaRPr lang="en-US"/>
            </a:p>
          </p:txBody>
        </p:sp>
        <p:sp>
          <p:nvSpPr>
            <p:cNvPr id="5" name="Rectangle 25"/>
            <p:cNvSpPr>
              <a:spLocks noChangeArrowheads="1"/>
            </p:cNvSpPr>
            <p:nvPr userDrawn="1"/>
          </p:nvSpPr>
          <p:spPr bwMode="gray">
            <a:xfrm>
              <a:off x="1440" y="0"/>
              <a:ext cx="1441" cy="108"/>
            </a:xfrm>
            <a:prstGeom prst="rect">
              <a:avLst/>
            </a:prstGeom>
            <a:solidFill>
              <a:srgbClr val="FFFF00"/>
            </a:solidFill>
            <a:ln>
              <a:noFill/>
            </a:ln>
            <a:effectLst/>
            <a:extLst/>
          </p:spPr>
          <p:txBody>
            <a:bodyPr wrap="none" anchor="ctr"/>
            <a:lstStyle/>
            <a:p>
              <a:pPr>
                <a:defRPr/>
              </a:pPr>
              <a:endParaRPr lang="en-US"/>
            </a:p>
          </p:txBody>
        </p:sp>
        <p:sp>
          <p:nvSpPr>
            <p:cNvPr id="6" name="Rectangle 26"/>
            <p:cNvSpPr>
              <a:spLocks noChangeArrowheads="1"/>
            </p:cNvSpPr>
            <p:nvPr userDrawn="1"/>
          </p:nvSpPr>
          <p:spPr bwMode="gray">
            <a:xfrm>
              <a:off x="2882" y="0"/>
              <a:ext cx="1440" cy="108"/>
            </a:xfrm>
            <a:prstGeom prst="rect">
              <a:avLst/>
            </a:prstGeom>
            <a:solidFill>
              <a:srgbClr val="FF1515"/>
            </a:solidFill>
            <a:ln>
              <a:noFill/>
            </a:ln>
            <a:effectLst/>
            <a:extLst/>
          </p:spPr>
          <p:txBody>
            <a:bodyPr wrap="none" anchor="ctr"/>
            <a:lstStyle/>
            <a:p>
              <a:pPr>
                <a:defRPr/>
              </a:pPr>
              <a:endParaRPr lang="en-US"/>
            </a:p>
          </p:txBody>
        </p:sp>
      </p:grpSp>
      <p:sp>
        <p:nvSpPr>
          <p:cNvPr id="12" name="Rectangle 19"/>
          <p:cNvSpPr>
            <a:spLocks noChangeArrowheads="1"/>
          </p:cNvSpPr>
          <p:nvPr userDrawn="1"/>
        </p:nvSpPr>
        <p:spPr bwMode="gray">
          <a:xfrm>
            <a:off x="1671638" y="165100"/>
            <a:ext cx="1674812" cy="2062163"/>
          </a:xfrm>
          <a:prstGeom prst="rect">
            <a:avLst/>
          </a:prstGeom>
          <a:gradFill rotWithShape="1">
            <a:gsLst>
              <a:gs pos="0">
                <a:srgbClr val="FFFF97"/>
              </a:gs>
              <a:gs pos="100000">
                <a:schemeClr val="accent2">
                  <a:gamma/>
                  <a:tint val="0"/>
                  <a:invGamma/>
                  <a:alpha val="0"/>
                </a:schemeClr>
              </a:gs>
            </a:gsLst>
            <a:lin ang="5400000" scaled="1"/>
          </a:gradFill>
          <a:ln>
            <a:noFill/>
          </a:ln>
          <a:effectLst/>
        </p:spPr>
        <p:txBody>
          <a:bodyPr wrap="none" anchor="ctr"/>
          <a:lstStyle/>
          <a:p>
            <a:pPr>
              <a:defRPr/>
            </a:pPr>
            <a:endParaRPr lang="en-US"/>
          </a:p>
        </p:txBody>
      </p:sp>
      <p:pic>
        <p:nvPicPr>
          <p:cNvPr id="1028" name="Picture 1"/>
          <p:cNvPicPr>
            <a:picLocks noChangeAspect="1"/>
          </p:cNvPicPr>
          <p:nvPr userDrawn="1"/>
        </p:nvPicPr>
        <p:blipFill>
          <a:blip r:embed="rId5" cstate="print"/>
          <a:srcRect/>
          <a:stretch>
            <a:fillRect/>
          </a:stretch>
        </p:blipFill>
        <p:spPr bwMode="auto">
          <a:xfrm>
            <a:off x="3355975" y="165100"/>
            <a:ext cx="1676400" cy="2024063"/>
          </a:xfrm>
          <a:prstGeom prst="rect">
            <a:avLst/>
          </a:prstGeom>
          <a:noFill/>
          <a:ln w="9525">
            <a:noFill/>
            <a:miter lim="800000"/>
            <a:headEnd/>
            <a:tailEnd/>
          </a:ln>
        </p:spPr>
      </p:pic>
      <p:grpSp>
        <p:nvGrpSpPr>
          <p:cNvPr id="14" name="Group 34"/>
          <p:cNvGrpSpPr>
            <a:grpSpLocks/>
          </p:cNvGrpSpPr>
          <p:nvPr userDrawn="1"/>
        </p:nvGrpSpPr>
        <p:grpSpPr bwMode="auto">
          <a:xfrm>
            <a:off x="0" y="0"/>
            <a:ext cx="1699863" cy="2020442"/>
            <a:chOff x="0" y="0"/>
            <a:chExt cx="1447" cy="2340"/>
          </a:xfrm>
          <a:gradFill>
            <a:gsLst>
              <a:gs pos="0">
                <a:schemeClr val="accent1">
                  <a:alpha val="50000"/>
                </a:schemeClr>
              </a:gs>
              <a:gs pos="100000">
                <a:schemeClr val="accent1">
                  <a:gamma/>
                  <a:tint val="0"/>
                  <a:invGamma/>
                  <a:alpha val="0"/>
                </a:schemeClr>
              </a:gs>
            </a:gsLst>
            <a:lin ang="5400000" scaled="1"/>
          </a:gradFill>
        </p:grpSpPr>
        <p:sp>
          <p:nvSpPr>
            <p:cNvPr id="15" name="Rectangle 7"/>
            <p:cNvSpPr>
              <a:spLocks noChangeArrowheads="1"/>
            </p:cNvSpPr>
            <p:nvPr/>
          </p:nvSpPr>
          <p:spPr bwMode="gray">
            <a:xfrm>
              <a:off x="0" y="0"/>
              <a:ext cx="1440" cy="2340"/>
            </a:xfrm>
            <a:prstGeom prst="rect">
              <a:avLst/>
            </a:prstGeom>
            <a:grpFill/>
            <a:ln>
              <a:noFill/>
            </a:ln>
            <a:effectLst/>
            <a:extLst/>
          </p:spPr>
          <p:txBody>
            <a:bodyPr wrap="none" anchor="ctr"/>
            <a:lstStyle/>
            <a:p>
              <a:pPr>
                <a:defRPr/>
              </a:pPr>
              <a:endParaRPr lang="en-US"/>
            </a:p>
          </p:txBody>
        </p:sp>
        <p:sp>
          <p:nvSpPr>
            <p:cNvPr id="16" name="Rectangle 15"/>
            <p:cNvSpPr>
              <a:spLocks noChangeArrowheads="1"/>
            </p:cNvSpPr>
            <p:nvPr/>
          </p:nvSpPr>
          <p:spPr bwMode="gray">
            <a:xfrm>
              <a:off x="1338" y="0"/>
              <a:ext cx="102" cy="2340"/>
            </a:xfrm>
            <a:prstGeom prst="rect">
              <a:avLst/>
            </a:prstGeom>
            <a:grpFill/>
            <a:ln>
              <a:noFill/>
            </a:ln>
            <a:effectLst/>
            <a:extLst/>
          </p:spPr>
          <p:txBody>
            <a:bodyPr wrap="none" anchor="ctr"/>
            <a:lstStyle/>
            <a:p>
              <a:pPr>
                <a:defRPr/>
              </a:pPr>
              <a:endParaRPr lang="en-US"/>
            </a:p>
          </p:txBody>
        </p:sp>
        <p:sp>
          <p:nvSpPr>
            <p:cNvPr id="17" name="Rectangle 16"/>
            <p:cNvSpPr>
              <a:spLocks noChangeArrowheads="1"/>
            </p:cNvSpPr>
            <p:nvPr/>
          </p:nvSpPr>
          <p:spPr bwMode="gray">
            <a:xfrm>
              <a:off x="0" y="0"/>
              <a:ext cx="486" cy="2340"/>
            </a:xfrm>
            <a:prstGeom prst="rect">
              <a:avLst/>
            </a:prstGeom>
            <a:grpFill/>
            <a:ln>
              <a:noFill/>
            </a:ln>
            <a:effectLst/>
            <a:extLst/>
          </p:spPr>
          <p:txBody>
            <a:bodyPr wrap="none" anchor="ctr"/>
            <a:lstStyle/>
            <a:p>
              <a:pPr>
                <a:defRPr/>
              </a:pPr>
              <a:endParaRPr lang="en-US"/>
            </a:p>
          </p:txBody>
        </p:sp>
        <p:sp>
          <p:nvSpPr>
            <p:cNvPr id="18" name="Rectangle 22"/>
            <p:cNvSpPr>
              <a:spLocks noChangeArrowheads="1"/>
            </p:cNvSpPr>
            <p:nvPr/>
          </p:nvSpPr>
          <p:spPr bwMode="gray">
            <a:xfrm>
              <a:off x="0" y="0"/>
              <a:ext cx="1447" cy="2340"/>
            </a:xfrm>
            <a:prstGeom prst="rect">
              <a:avLst/>
            </a:prstGeom>
            <a:grpFill/>
            <a:ln>
              <a:noFill/>
            </a:ln>
            <a:effectLst/>
            <a:extLst/>
          </p:spPr>
          <p:txBody>
            <a:bodyPr wrap="none" anchor="ctr"/>
            <a:lstStyle/>
            <a:p>
              <a:pPr>
                <a:defRPr/>
              </a:pPr>
              <a:endParaRPr lang="en-US"/>
            </a:p>
          </p:txBody>
        </p:sp>
      </p:grpSp>
      <p:pic>
        <p:nvPicPr>
          <p:cNvPr id="1030" name="Picture 18" descr="D:\Dropbox\AAP_DOCS\SIA RSAP\AAP_black_right.png"/>
          <p:cNvPicPr>
            <a:picLocks noChangeAspect="1" noChangeArrowheads="1"/>
          </p:cNvPicPr>
          <p:nvPr userDrawn="1"/>
        </p:nvPicPr>
        <p:blipFill>
          <a:blip r:embed="rId6" cstate="print"/>
          <a:srcRect/>
          <a:stretch>
            <a:fillRect/>
          </a:stretch>
        </p:blipFill>
        <p:spPr bwMode="auto">
          <a:xfrm>
            <a:off x="6477000" y="168275"/>
            <a:ext cx="25146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p@tender.gov.md"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www.tender.gov.m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bap@tender.gov.md"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bap@tender.gov.md"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tender.gov.md/ro/contracte-atribuite"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9144000" cy="6858000"/>
            <a:chOff x="1604" y="1095"/>
            <a:chExt cx="4835" cy="1208"/>
          </a:xfrm>
        </p:grpSpPr>
        <p:sp>
          <p:nvSpPr>
            <p:cNvPr id="7175" name="Rectangle 8"/>
            <p:cNvSpPr>
              <a:spLocks noChangeArrowheads="1"/>
            </p:cNvSpPr>
            <p:nvPr/>
          </p:nvSpPr>
          <p:spPr bwMode="auto">
            <a:xfrm>
              <a:off x="1604" y="1490"/>
              <a:ext cx="4831" cy="406"/>
            </a:xfrm>
            <a:prstGeom prst="rect">
              <a:avLst/>
            </a:prstGeom>
            <a:gradFill rotWithShape="1">
              <a:gsLst>
                <a:gs pos="0">
                  <a:srgbClr val="FFFF00"/>
                </a:gs>
                <a:gs pos="100000">
                  <a:srgbClr val="FFFFFF"/>
                </a:gs>
              </a:gsLst>
              <a:lin ang="0" scaled="1"/>
            </a:gradFill>
            <a:ln w="9525">
              <a:noFill/>
              <a:miter lim="800000"/>
              <a:headEnd/>
              <a:tailEnd/>
            </a:ln>
          </p:spPr>
          <p:txBody>
            <a:bodyPr/>
            <a:lstStyle/>
            <a:p>
              <a:pPr eaLnBrk="1" hangingPunct="1"/>
              <a:endParaRPr lang="ru-RU">
                <a:solidFill>
                  <a:srgbClr val="000000"/>
                </a:solidFill>
                <a:latin typeface="Franklin Gothic Book" pitchFamily="34" charset="0"/>
              </a:endParaRPr>
            </a:p>
          </p:txBody>
        </p:sp>
        <p:sp>
          <p:nvSpPr>
            <p:cNvPr id="7176" name="Rectangle 9"/>
            <p:cNvSpPr>
              <a:spLocks noChangeArrowheads="1"/>
            </p:cNvSpPr>
            <p:nvPr/>
          </p:nvSpPr>
          <p:spPr bwMode="auto">
            <a:xfrm>
              <a:off x="1608" y="1896"/>
              <a:ext cx="4831" cy="407"/>
            </a:xfrm>
            <a:prstGeom prst="rect">
              <a:avLst/>
            </a:prstGeom>
            <a:gradFill rotWithShape="1">
              <a:gsLst>
                <a:gs pos="0">
                  <a:srgbClr val="FF0000"/>
                </a:gs>
                <a:gs pos="100000">
                  <a:srgbClr val="FFFFFF"/>
                </a:gs>
              </a:gsLst>
              <a:lin ang="0" scaled="1"/>
            </a:gradFill>
            <a:ln w="9525">
              <a:noFill/>
              <a:miter lim="800000"/>
              <a:headEnd/>
              <a:tailEnd/>
            </a:ln>
          </p:spPr>
          <p:txBody>
            <a:bodyPr/>
            <a:lstStyle/>
            <a:p>
              <a:pPr eaLnBrk="1" hangingPunct="1"/>
              <a:endParaRPr lang="ru-RU">
                <a:solidFill>
                  <a:srgbClr val="000000"/>
                </a:solidFill>
                <a:latin typeface="Franklin Gothic Book" pitchFamily="34" charset="0"/>
              </a:endParaRPr>
            </a:p>
          </p:txBody>
        </p:sp>
        <p:sp>
          <p:nvSpPr>
            <p:cNvPr id="7177" name="Rectangle 10"/>
            <p:cNvSpPr>
              <a:spLocks noChangeArrowheads="1"/>
            </p:cNvSpPr>
            <p:nvPr/>
          </p:nvSpPr>
          <p:spPr bwMode="auto">
            <a:xfrm>
              <a:off x="1608" y="1095"/>
              <a:ext cx="4831" cy="407"/>
            </a:xfrm>
            <a:prstGeom prst="rect">
              <a:avLst/>
            </a:prstGeom>
            <a:gradFill rotWithShape="1">
              <a:gsLst>
                <a:gs pos="0">
                  <a:srgbClr val="0000FF"/>
                </a:gs>
                <a:gs pos="100000">
                  <a:srgbClr val="FFFFFF"/>
                </a:gs>
              </a:gsLst>
              <a:lin ang="0" scaled="1"/>
            </a:gradFill>
            <a:ln w="9525">
              <a:noFill/>
              <a:miter lim="800000"/>
              <a:headEnd/>
              <a:tailEnd/>
            </a:ln>
          </p:spPr>
          <p:txBody>
            <a:bodyPr/>
            <a:lstStyle/>
            <a:p>
              <a:pPr eaLnBrk="1" hangingPunct="1"/>
              <a:endParaRPr lang="ru-RU">
                <a:solidFill>
                  <a:srgbClr val="000000"/>
                </a:solidFill>
                <a:latin typeface="Franklin Gothic Book" pitchFamily="34" charset="0"/>
              </a:endParaRPr>
            </a:p>
          </p:txBody>
        </p:sp>
      </p:grpSp>
      <p:pic>
        <p:nvPicPr>
          <p:cNvPr id="7173" name="Picture 11" descr="coa_md_big"/>
          <p:cNvPicPr>
            <a:picLocks noChangeAspect="1" noChangeArrowheads="1"/>
          </p:cNvPicPr>
          <p:nvPr/>
        </p:nvPicPr>
        <p:blipFill>
          <a:blip r:embed="rId2" cstate="print"/>
          <a:srcRect/>
          <a:stretch>
            <a:fillRect/>
          </a:stretch>
        </p:blipFill>
        <p:spPr bwMode="auto">
          <a:xfrm>
            <a:off x="3995936" y="260648"/>
            <a:ext cx="1150938" cy="1416050"/>
          </a:xfrm>
          <a:prstGeom prst="rect">
            <a:avLst/>
          </a:prstGeom>
          <a:noFill/>
          <a:ln w="9525">
            <a:noFill/>
            <a:miter lim="800000"/>
            <a:headEnd/>
            <a:tailEnd/>
          </a:ln>
        </p:spPr>
      </p:pic>
      <p:sp>
        <p:nvSpPr>
          <p:cNvPr id="9" name="Dreptunghi 8"/>
          <p:cNvSpPr/>
          <p:nvPr/>
        </p:nvSpPr>
        <p:spPr>
          <a:xfrm>
            <a:off x="323850" y="1340768"/>
            <a:ext cx="8424614" cy="4832092"/>
          </a:xfrm>
          <a:prstGeom prst="rect">
            <a:avLst/>
          </a:prstGeom>
        </p:spPr>
        <p:txBody>
          <a:bodyPr wrap="square">
            <a:spAutoFit/>
          </a:bodyPr>
          <a:lstStyle/>
          <a:p>
            <a:pPr algn="ctr" eaLnBrk="1" fontAlgn="auto" hangingPunct="1">
              <a:spcBef>
                <a:spcPts val="0"/>
              </a:spcBef>
              <a:spcAft>
                <a:spcPts val="0"/>
              </a:spcAft>
              <a:defRPr/>
            </a:pPr>
            <a:r>
              <a:rPr lang="ro-RO" sz="6000" i="1" dirty="0">
                <a:effectLst>
                  <a:outerShdw blurRad="38100" dist="38100" dir="2700000" algn="tl">
                    <a:srgbClr val="000000">
                      <a:alpha val="43137"/>
                    </a:srgbClr>
                  </a:outerShdw>
                </a:effectLst>
                <a:latin typeface="+mn-lt"/>
                <a:cs typeface="+mn-cs"/>
              </a:rPr>
              <a:t> </a:t>
            </a:r>
            <a:r>
              <a:rPr lang="ro-RO" sz="2800" dirty="0">
                <a:effectLst>
                  <a:outerShdw blurRad="38100" dist="38100" dir="2700000" algn="tl">
                    <a:srgbClr val="000000">
                      <a:alpha val="43137"/>
                    </a:srgbClr>
                  </a:outerShdw>
                </a:effectLst>
                <a:latin typeface="Calibri (Body)"/>
                <a:cs typeface="+mn-cs"/>
              </a:rPr>
              <a:t>Agenţia Achiziţii Publice</a:t>
            </a:r>
          </a:p>
          <a:p>
            <a:pPr algn="ctr" eaLnBrk="1" fontAlgn="auto" hangingPunct="1">
              <a:spcBef>
                <a:spcPts val="0"/>
              </a:spcBef>
              <a:spcAft>
                <a:spcPts val="0"/>
              </a:spcAft>
              <a:defRPr/>
            </a:pPr>
            <a:endParaRPr lang="ro-RO" sz="2200" u="sng" dirty="0" smtClean="0">
              <a:latin typeface="Calibri (Body)"/>
              <a:cs typeface="+mn-cs"/>
            </a:endParaRPr>
          </a:p>
          <a:p>
            <a:pPr algn="ctr" eaLnBrk="1" fontAlgn="auto" hangingPunct="1">
              <a:spcBef>
                <a:spcPts val="0"/>
              </a:spcBef>
              <a:spcAft>
                <a:spcPts val="0"/>
              </a:spcAft>
              <a:defRPr/>
            </a:pPr>
            <a:r>
              <a:rPr lang="ro-RO" sz="2200" u="sng" dirty="0" smtClean="0">
                <a:latin typeface="Calibri (Body)"/>
                <a:cs typeface="+mn-cs"/>
              </a:rPr>
              <a:t>Şos</a:t>
            </a:r>
            <a:r>
              <a:rPr lang="ro-RO" sz="2200" u="sng" dirty="0">
                <a:latin typeface="Calibri (Body)"/>
                <a:cs typeface="+mn-cs"/>
              </a:rPr>
              <a:t>. Hînceşti </a:t>
            </a:r>
            <a:r>
              <a:rPr lang="ro-RO" sz="2200" u="sng" dirty="0">
                <a:solidFill>
                  <a:schemeClr val="tx1">
                    <a:lumMod val="95000"/>
                    <a:lumOff val="5000"/>
                  </a:schemeClr>
                </a:solidFill>
                <a:latin typeface="Calibri (Body)"/>
                <a:cs typeface="+mn-cs"/>
              </a:rPr>
              <a:t>53</a:t>
            </a:r>
            <a:r>
              <a:rPr lang="ro-RO" sz="2200" u="sng" dirty="0" smtClean="0">
                <a:solidFill>
                  <a:srgbClr val="002060"/>
                </a:solidFill>
                <a:latin typeface="Calibri (Body)"/>
                <a:cs typeface="+mn-cs"/>
              </a:rPr>
              <a:t>,</a:t>
            </a:r>
            <a:endParaRPr lang="en-US" sz="2200" u="sng" dirty="0" smtClean="0">
              <a:solidFill>
                <a:srgbClr val="002060"/>
              </a:solidFill>
              <a:latin typeface="Calibri (Body)"/>
              <a:cs typeface="+mn-cs"/>
            </a:endParaRPr>
          </a:p>
          <a:p>
            <a:pPr algn="ctr" eaLnBrk="1" fontAlgn="auto" hangingPunct="1">
              <a:spcBef>
                <a:spcPts val="0"/>
              </a:spcBef>
              <a:spcAft>
                <a:spcPts val="0"/>
              </a:spcAft>
              <a:defRPr/>
            </a:pPr>
            <a:r>
              <a:rPr lang="en-US" sz="2200" u="sng" dirty="0" smtClean="0">
                <a:solidFill>
                  <a:schemeClr val="tx1">
                    <a:lumMod val="95000"/>
                    <a:lumOff val="5000"/>
                  </a:schemeClr>
                </a:solidFill>
                <a:latin typeface="Calibri (Body)"/>
                <a:cs typeface="+mn-cs"/>
              </a:rPr>
              <a:t>Tel: 022-23-42-80 </a:t>
            </a:r>
          </a:p>
          <a:p>
            <a:pPr algn="ctr" eaLnBrk="1" fontAlgn="auto" hangingPunct="1">
              <a:spcBef>
                <a:spcPts val="0"/>
              </a:spcBef>
              <a:spcAft>
                <a:spcPts val="0"/>
              </a:spcAft>
              <a:defRPr/>
            </a:pPr>
            <a:r>
              <a:rPr lang="en-US" sz="2200" u="sng" dirty="0" smtClean="0">
                <a:solidFill>
                  <a:schemeClr val="tx1">
                    <a:lumMod val="95000"/>
                    <a:lumOff val="5000"/>
                  </a:schemeClr>
                </a:solidFill>
                <a:latin typeface="Calibri (Body)"/>
                <a:cs typeface="+mn-cs"/>
              </a:rPr>
              <a:t>Fax: 022-73-33-00</a:t>
            </a:r>
          </a:p>
          <a:p>
            <a:pPr algn="ctr" eaLnBrk="1" fontAlgn="auto" hangingPunct="1">
              <a:spcBef>
                <a:spcPts val="0"/>
              </a:spcBef>
              <a:spcAft>
                <a:spcPts val="0"/>
              </a:spcAft>
              <a:defRPr/>
            </a:pPr>
            <a:r>
              <a:rPr lang="en-US" sz="2200" u="sng" dirty="0" smtClean="0">
                <a:latin typeface="Calibri (Body)"/>
                <a:cs typeface="+mn-cs"/>
              </a:rPr>
              <a:t>E</a:t>
            </a:r>
            <a:r>
              <a:rPr lang="ro-RO" sz="2200" u="sng" dirty="0" smtClean="0">
                <a:latin typeface="Calibri (Body)"/>
                <a:cs typeface="+mn-cs"/>
              </a:rPr>
              <a:t>-mail</a:t>
            </a:r>
            <a:r>
              <a:rPr lang="ro-RO" sz="2200" u="sng" dirty="0">
                <a:latin typeface="Calibri (Body)"/>
                <a:cs typeface="+mn-cs"/>
              </a:rPr>
              <a:t>: </a:t>
            </a:r>
            <a:r>
              <a:rPr lang="ro-RO" sz="2200" u="sng" dirty="0">
                <a:latin typeface="Calibri (Body)"/>
                <a:cs typeface="+mn-cs"/>
                <a:hlinkClick r:id="rId3"/>
              </a:rPr>
              <a:t>bap</a:t>
            </a:r>
            <a:r>
              <a:rPr lang="en-US" sz="2200" u="sng" dirty="0" smtClean="0">
                <a:latin typeface="Calibri (Body)"/>
                <a:cs typeface="+mn-cs"/>
                <a:hlinkClick r:id="rId3"/>
              </a:rPr>
              <a:t>@</a:t>
            </a:r>
            <a:r>
              <a:rPr lang="en-US" sz="2200" u="sng" dirty="0" err="1" smtClean="0">
                <a:latin typeface="Calibri (Body)"/>
                <a:cs typeface="+mn-cs"/>
                <a:hlinkClick r:id="rId3"/>
              </a:rPr>
              <a:t>tender.gov.md</a:t>
            </a:r>
            <a:r>
              <a:rPr lang="ro-RO" sz="2200" u="sng" dirty="0" smtClean="0">
                <a:latin typeface="Calibri (Body)"/>
                <a:cs typeface="+mn-cs"/>
              </a:rPr>
              <a:t> </a:t>
            </a:r>
            <a:r>
              <a:rPr lang="ro-RO" sz="2200" u="sng" dirty="0">
                <a:latin typeface="Calibri (Body)"/>
                <a:cs typeface="+mn-cs"/>
                <a:hlinkClick r:id="rId4"/>
              </a:rPr>
              <a:t>www.tender.gov.md</a:t>
            </a:r>
            <a:r>
              <a:rPr lang="ro-RO" sz="2200" u="sng" dirty="0">
                <a:latin typeface="Calibri (Body)"/>
                <a:cs typeface="+mn-cs"/>
              </a:rPr>
              <a:t> </a:t>
            </a:r>
            <a:endParaRPr lang="ro-RO" sz="2200" u="sng" dirty="0" smtClean="0">
              <a:latin typeface="Calibri (Body)"/>
              <a:cs typeface="+mn-cs"/>
            </a:endParaRPr>
          </a:p>
          <a:p>
            <a:pPr algn="ctr" eaLnBrk="1" fontAlgn="auto" hangingPunct="1">
              <a:spcBef>
                <a:spcPts val="0"/>
              </a:spcBef>
              <a:spcAft>
                <a:spcPts val="0"/>
              </a:spcAft>
              <a:defRPr/>
            </a:pPr>
            <a:endParaRPr lang="ro-RO" sz="1000" u="sng" dirty="0" smtClean="0">
              <a:latin typeface="Calibri (Body)"/>
              <a:cs typeface="+mn-cs"/>
            </a:endParaRPr>
          </a:p>
          <a:p>
            <a:pPr algn="ctr" eaLnBrk="1" fontAlgn="auto" hangingPunct="1">
              <a:spcBef>
                <a:spcPts val="0"/>
              </a:spcBef>
              <a:spcAft>
                <a:spcPts val="0"/>
              </a:spcAft>
              <a:defRPr/>
            </a:pPr>
            <a:endParaRPr lang="ro-RO" sz="3200" u="sng" dirty="0" smtClean="0">
              <a:latin typeface="Calibri (Body)"/>
              <a:cs typeface="+mn-cs"/>
            </a:endParaRPr>
          </a:p>
          <a:p>
            <a:pPr algn="ctr" eaLnBrk="1" fontAlgn="auto" hangingPunct="1">
              <a:spcBef>
                <a:spcPts val="0"/>
              </a:spcBef>
              <a:spcAft>
                <a:spcPts val="0"/>
              </a:spcAft>
              <a:defRPr/>
            </a:pPr>
            <a:r>
              <a:rPr lang="ro-RO" sz="3200" b="1" dirty="0" smtClean="0">
                <a:latin typeface="Calibri (Body)"/>
                <a:cs typeface="+mn-cs"/>
              </a:rPr>
              <a:t>Particularități generale ale Legii nr. 131 din 03.07.2015 cu privire la achizițiile publice (cu modificările ulterioare)</a:t>
            </a:r>
            <a:endParaRPr lang="ro-RO" sz="3200" b="1" dirty="0">
              <a:latin typeface="Calibri (Body)"/>
              <a:cs typeface="+mn-cs"/>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945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5" name="Title 1"/>
          <p:cNvSpPr txBox="1">
            <a:spLocks/>
          </p:cNvSpPr>
          <p:nvPr/>
        </p:nvSpPr>
        <p:spPr>
          <a:xfrm>
            <a:off x="457200" y="685800"/>
            <a:ext cx="8229600" cy="762000"/>
          </a:xfrm>
          <a:prstGeom prst="rect">
            <a:avLst/>
          </a:prstGeom>
        </p:spPr>
        <p:txBody>
          <a:bodyPr anchor="ctr"/>
          <a:lstStyle>
            <a:lvl1pPr algn="l" defTabSz="914400" rtl="0" eaLnBrk="1" latinLnBrk="0" hangingPunct="1">
              <a:spcBef>
                <a:spcPct val="0"/>
              </a:spcBef>
              <a:buNone/>
              <a:defRPr sz="4000" b="1" kern="1200">
                <a:solidFill>
                  <a:schemeClr val="tx1"/>
                </a:solidFill>
                <a:latin typeface="+mj-lt"/>
                <a:ea typeface="+mj-ea"/>
                <a:cs typeface="+mj-cs"/>
              </a:defRPr>
            </a:lvl1pPr>
          </a:lstStyle>
          <a:p>
            <a:pPr algn="ctr" fontAlgn="auto">
              <a:spcAft>
                <a:spcPts val="0"/>
              </a:spcAft>
              <a:defRPr/>
            </a:pPr>
            <a:r>
              <a:rPr lang="ro-RO" sz="2800" dirty="0" smtClean="0">
                <a:latin typeface="Calibri (Body)"/>
              </a:rPr>
              <a:t>Reprezentanții societății civile</a:t>
            </a:r>
            <a:endParaRPr lang="en-US" sz="2800" dirty="0">
              <a:latin typeface="Calibri (Body)"/>
            </a:endParaRPr>
          </a:p>
        </p:txBody>
      </p:sp>
      <p:sp>
        <p:nvSpPr>
          <p:cNvPr id="19460" name="Title 1"/>
          <p:cNvSpPr txBox="1">
            <a:spLocks/>
          </p:cNvSpPr>
          <p:nvPr/>
        </p:nvSpPr>
        <p:spPr bwMode="auto">
          <a:xfrm>
            <a:off x="457200" y="1412776"/>
            <a:ext cx="8229600" cy="5064224"/>
          </a:xfrm>
          <a:prstGeom prst="rect">
            <a:avLst/>
          </a:prstGeom>
          <a:noFill/>
          <a:ln w="9525">
            <a:noFill/>
            <a:miter lim="800000"/>
            <a:headEnd/>
            <a:tailEnd/>
          </a:ln>
        </p:spPr>
        <p:txBody>
          <a:bodyPr/>
          <a:lstStyle/>
          <a:p>
            <a:pPr marL="342900" indent="-342900">
              <a:spcBef>
                <a:spcPts val="1200"/>
              </a:spcBef>
              <a:spcAft>
                <a:spcPts val="1200"/>
              </a:spcAft>
              <a:buFont typeface="Wingdings" pitchFamily="2" charset="2"/>
              <a:buChar char="Ø"/>
            </a:pPr>
            <a:r>
              <a:rPr lang="vi-VN" sz="2000" b="1" dirty="0" smtClean="0">
                <a:latin typeface="Calibri (Body)"/>
              </a:rPr>
              <a:t>Includerea</a:t>
            </a:r>
            <a:r>
              <a:rPr lang="vi-VN" sz="2000" dirty="0" smtClean="0">
                <a:latin typeface="Calibri (Body)"/>
              </a:rPr>
              <a:t> </a:t>
            </a:r>
            <a:r>
              <a:rPr lang="vi-VN" sz="2000" dirty="0">
                <a:latin typeface="Calibri (Body)"/>
              </a:rPr>
              <a:t>reprezentanţilor societăţii civile în componenţa grupului de lucru se realizează </a:t>
            </a:r>
            <a:r>
              <a:rPr lang="vi-VN" sz="2000" b="1" dirty="0">
                <a:latin typeface="Calibri (Body)"/>
              </a:rPr>
              <a:t>pentru fiecare procedură de achiziţie în parte</a:t>
            </a:r>
            <a:r>
              <a:rPr lang="ro-RO" sz="2000" dirty="0">
                <a:latin typeface="Calibri (Body)"/>
              </a:rPr>
              <a:t>.</a:t>
            </a:r>
          </a:p>
          <a:p>
            <a:pPr marL="342900" indent="-342900">
              <a:spcBef>
                <a:spcPts val="1200"/>
              </a:spcBef>
              <a:spcAft>
                <a:spcPts val="1200"/>
              </a:spcAft>
              <a:buFont typeface="Wingdings" pitchFamily="2" charset="2"/>
              <a:buChar char="Ø"/>
            </a:pPr>
            <a:r>
              <a:rPr lang="ro-RO" sz="2000" dirty="0" smtClean="0">
                <a:latin typeface="Calibri (Body)"/>
              </a:rPr>
              <a:t>Pe parcursul desfășurării procedurii de atribuire, grupul de lucru </a:t>
            </a:r>
            <a:r>
              <a:rPr lang="ro-RO" sz="2000" b="1" dirty="0" smtClean="0">
                <a:latin typeface="Calibri (Body)"/>
              </a:rPr>
              <a:t>(inclusiv reprezentanul societății civile)</a:t>
            </a:r>
            <a:r>
              <a:rPr lang="ro-RO" sz="2000" dirty="0" smtClean="0">
                <a:latin typeface="Calibri (Body)"/>
              </a:rPr>
              <a:t> are obligaţia de a lua toate măsurile necesare pentru a evita situaţiile de natură să determine apariţia unui </a:t>
            </a:r>
            <a:r>
              <a:rPr lang="ro-RO" sz="2000" b="1" dirty="0" smtClean="0">
                <a:latin typeface="Calibri (Body)"/>
              </a:rPr>
              <a:t>conflict de interese şi/sau manifestarea concurenţei neloiale.</a:t>
            </a:r>
          </a:p>
          <a:p>
            <a:pPr marL="342900" indent="-342900">
              <a:spcBef>
                <a:spcPts val="1200"/>
              </a:spcBef>
              <a:spcAft>
                <a:spcPts val="1200"/>
              </a:spcAft>
              <a:buFont typeface="Wingdings" pitchFamily="2" charset="2"/>
              <a:buChar char="Ø"/>
            </a:pPr>
            <a:r>
              <a:rPr lang="ro-RO" sz="2000" dirty="0" smtClean="0">
                <a:latin typeface="Calibri (Body)"/>
              </a:rPr>
              <a:t>Autoritatea contractantă </a:t>
            </a:r>
            <a:r>
              <a:rPr lang="ro-RO" sz="2000" b="1" dirty="0" smtClean="0">
                <a:latin typeface="Calibri (Body)"/>
              </a:rPr>
              <a:t>poate achiziţiona suplimentar bunuri</a:t>
            </a:r>
            <a:r>
              <a:rPr lang="ro-RO" sz="2000" dirty="0" smtClean="0">
                <a:latin typeface="Calibri (Body)"/>
              </a:rPr>
              <a:t>, cu condiţia respectării preţului iniţial stabilit, cerinţelor faţă de calitatea acestuia, altor cerinţe prestabilite în contractul iniţial, iar valoarea bunurilor contractate suplimentar </a:t>
            </a:r>
            <a:r>
              <a:rPr lang="ro-RO" sz="2000" b="1" dirty="0" smtClean="0">
                <a:latin typeface="Calibri (Body)"/>
              </a:rPr>
              <a:t>să nu depăşească 15 la sută </a:t>
            </a:r>
            <a:r>
              <a:rPr lang="ro-RO" sz="2000" dirty="0" smtClean="0">
                <a:latin typeface="Calibri (Body)"/>
              </a:rPr>
              <a:t>din valoarea bunurilor contractate inițial sau soldului rămas după micșorarea anterioară a valorii bunurilor contractate.</a:t>
            </a:r>
          </a:p>
          <a:p>
            <a:pPr marL="342900" indent="-342900">
              <a:spcBef>
                <a:spcPts val="1200"/>
              </a:spcBef>
              <a:spcAft>
                <a:spcPts val="1200"/>
              </a:spcAft>
              <a:buFont typeface="Wingdings" pitchFamily="2" charset="2"/>
              <a:buChar char="Ø"/>
            </a:pPr>
            <a:endParaRPr lang="ro-RO" sz="2000" dirty="0" smtClean="0">
              <a:latin typeface="Calibri" pitchFamily="34" charset="0"/>
            </a:endParaRPr>
          </a:p>
          <a:p>
            <a:pPr marL="342900" indent="-342900">
              <a:spcBef>
                <a:spcPts val="1200"/>
              </a:spcBef>
              <a:spcAft>
                <a:spcPts val="1200"/>
              </a:spcAft>
              <a:buFont typeface="Wingdings" pitchFamily="2" charset="2"/>
              <a:buChar char="Ø"/>
            </a:pPr>
            <a:endParaRPr lang="ro-RO" sz="2200" dirty="0">
              <a:latin typeface="Calibri" pitchFamily="34" charset="0"/>
            </a:endParaRPr>
          </a:p>
          <a:p>
            <a:pPr marL="342900" indent="-342900">
              <a:spcBef>
                <a:spcPts val="1200"/>
              </a:spcBef>
              <a:spcAft>
                <a:spcPts val="1200"/>
              </a:spcAft>
            </a:pPr>
            <a:endParaRPr lang="ro-RO" sz="2400" dirty="0" smtClean="0">
              <a:latin typeface="Calibri" pitchFamily="34" charset="0"/>
            </a:endParaRPr>
          </a:p>
          <a:p>
            <a:pPr marL="342900" indent="-342900">
              <a:buFont typeface="Wingdings" pitchFamily="2" charset="2"/>
              <a:buChar char="Ø"/>
            </a:pPr>
            <a:endParaRPr lang="en-US" sz="22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31746"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31748" name="Title 1"/>
          <p:cNvSpPr txBox="1">
            <a:spLocks/>
          </p:cNvSpPr>
          <p:nvPr/>
        </p:nvSpPr>
        <p:spPr bwMode="auto">
          <a:xfrm>
            <a:off x="457200" y="1340768"/>
            <a:ext cx="8229600" cy="5136232"/>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pPr>
            <a:r>
              <a:rPr lang="ro-RO" sz="2200" dirty="0" smtClean="0">
                <a:latin typeface="Calibri (Body)"/>
              </a:rPr>
              <a:t>Grupul de lucru va asigura </a:t>
            </a:r>
            <a:r>
              <a:rPr lang="ro-RO" sz="2200" b="1" dirty="0" smtClean="0">
                <a:latin typeface="Calibri (Body)"/>
              </a:rPr>
              <a:t>monitorizarea executării contractelor </a:t>
            </a:r>
            <a:r>
              <a:rPr lang="ro-RO" sz="2200" dirty="0" smtClean="0">
                <a:latin typeface="Calibri (Body)"/>
              </a:rPr>
              <a:t>de achiziție publică, întocmind </a:t>
            </a:r>
            <a:r>
              <a:rPr lang="ro-RO" sz="2200" b="1" dirty="0" smtClean="0">
                <a:latin typeface="Calibri (Body)"/>
              </a:rPr>
              <a:t>rapoarte</a:t>
            </a:r>
            <a:r>
              <a:rPr lang="ro-RO" sz="2200" dirty="0" smtClean="0">
                <a:latin typeface="Calibri (Body)"/>
              </a:rPr>
              <a:t> în acest sens, trimestrial/semestrial și anual.</a:t>
            </a:r>
          </a:p>
          <a:p>
            <a:pPr marL="342900" indent="-342900">
              <a:spcBef>
                <a:spcPts val="600"/>
              </a:spcBef>
              <a:spcAft>
                <a:spcPts val="600"/>
              </a:spcAft>
              <a:buFont typeface="Wingdings" pitchFamily="2" charset="2"/>
              <a:buChar char="Ø"/>
            </a:pPr>
            <a:r>
              <a:rPr lang="ro-RO" sz="2200" b="1" dirty="0" smtClean="0">
                <a:latin typeface="Calibri (Body)"/>
              </a:rPr>
              <a:t>Rapoartele </a:t>
            </a:r>
            <a:r>
              <a:rPr lang="ro-RO" sz="2200" dirty="0" smtClean="0">
                <a:latin typeface="Calibri (Body)"/>
              </a:rPr>
              <a:t>privind monitorizarea executării contractelor de achiziție publică vor include în mod obligatoriu informații cu privire la etapa de </a:t>
            </a:r>
            <a:r>
              <a:rPr lang="ro-RO" sz="2200" b="1" dirty="0" smtClean="0">
                <a:latin typeface="Calibri (Body)"/>
              </a:rPr>
              <a:t>executare a obligațiunilor contractuale, cauzele neexecutării, reclamațiile înaintate și sancțiunile aplicate, mențiuni cu privire la calitatea executării contractului etc.</a:t>
            </a:r>
            <a:r>
              <a:rPr lang="ro-RO" sz="2200" dirty="0" smtClean="0">
                <a:latin typeface="Calibri (Body)"/>
              </a:rPr>
              <a:t> </a:t>
            </a:r>
          </a:p>
          <a:p>
            <a:pPr marL="342900" indent="-342900">
              <a:spcBef>
                <a:spcPts val="600"/>
              </a:spcBef>
              <a:spcAft>
                <a:spcPts val="600"/>
              </a:spcAft>
              <a:buFont typeface="Wingdings" pitchFamily="2" charset="2"/>
              <a:buChar char="Ø"/>
            </a:pPr>
            <a:r>
              <a:rPr lang="ro-RO" sz="2200" b="1" dirty="0" smtClean="0">
                <a:latin typeface="Calibri (Body)"/>
              </a:rPr>
              <a:t>Rapoartele </a:t>
            </a:r>
            <a:r>
              <a:rPr lang="ro-RO" sz="2200" dirty="0" smtClean="0">
                <a:latin typeface="Calibri (Body)"/>
              </a:rPr>
              <a:t>privind monitorizarea executării contractelor de achiziție publică vor fi plasate pe </a:t>
            </a:r>
            <a:r>
              <a:rPr lang="ro-RO" sz="2200" b="1" dirty="0" smtClean="0">
                <a:latin typeface="Calibri (Body)"/>
              </a:rPr>
              <a:t>pagina web </a:t>
            </a:r>
            <a:r>
              <a:rPr lang="ro-RO" sz="2200" dirty="0" smtClean="0">
                <a:latin typeface="Calibri (Body)"/>
              </a:rPr>
              <a:t>a autorității contractante, iar în lipsa acesteia pe pagina oficială a autorității centrale căreia i se subordonează sau a autorităţilor administraţiei publice locale de nivelul al doilea.</a:t>
            </a:r>
          </a:p>
          <a:p>
            <a:pPr marL="342900" indent="-342900">
              <a:spcBef>
                <a:spcPts val="600"/>
              </a:spcBef>
              <a:spcAft>
                <a:spcPts val="600"/>
              </a:spcAft>
              <a:buFont typeface="Wingdings" pitchFamily="2" charset="2"/>
              <a:buChar char="Ø"/>
            </a:pPr>
            <a:endParaRPr lang="ro-RO" sz="2200" dirty="0" smtClean="0">
              <a:latin typeface="Calibri" pitchFamily="34" charset="0"/>
            </a:endParaRPr>
          </a:p>
          <a:p>
            <a:pPr marL="342900" indent="-342900">
              <a:spcBef>
                <a:spcPts val="600"/>
              </a:spcBef>
              <a:spcAft>
                <a:spcPts val="600"/>
              </a:spcAft>
              <a:buFont typeface="Wingdings" pitchFamily="2" charset="2"/>
              <a:buChar char="Ø"/>
            </a:pPr>
            <a:endParaRPr lang="ro-RO" sz="2200" dirty="0">
              <a:latin typeface="Calibri" pitchFamily="34" charset="0"/>
            </a:endParaRPr>
          </a:p>
        </p:txBody>
      </p:sp>
      <p:sp>
        <p:nvSpPr>
          <p:cNvPr id="7" name="Title 1"/>
          <p:cNvSpPr txBox="1">
            <a:spLocks/>
          </p:cNvSpPr>
          <p:nvPr/>
        </p:nvSpPr>
        <p:spPr>
          <a:xfrm>
            <a:off x="323528" y="620688"/>
            <a:ext cx="8229600" cy="839688"/>
          </a:xfrm>
          <a:prstGeom prst="rect">
            <a:avLst/>
          </a:prstGeom>
        </p:spPr>
        <p:txBody>
          <a:bodyPr anchor="ctr"/>
          <a:lstStyle>
            <a:lvl1pPr algn="l" defTabSz="914400" rtl="0" eaLnBrk="1" latinLnBrk="0" hangingPunct="1">
              <a:spcBef>
                <a:spcPct val="0"/>
              </a:spcBef>
              <a:buNone/>
              <a:defRPr sz="4000" b="1" kern="1200">
                <a:solidFill>
                  <a:schemeClr val="tx1"/>
                </a:solidFill>
                <a:latin typeface="+mj-lt"/>
                <a:ea typeface="+mj-ea"/>
                <a:cs typeface="+mj-cs"/>
              </a:defRPr>
            </a:lvl1pPr>
          </a:lstStyle>
          <a:p>
            <a:pPr algn="ctr" fontAlgn="auto">
              <a:spcAft>
                <a:spcPts val="0"/>
              </a:spcAft>
              <a:defRPr/>
            </a:pPr>
            <a:r>
              <a:rPr lang="ro-RO" sz="2800" dirty="0" smtClean="0">
                <a:latin typeface="Calibri (Body)"/>
              </a:rPr>
              <a:t>Monitorizarea executării contractelor</a:t>
            </a:r>
            <a:endParaRPr lang="en-US" sz="2800" dirty="0">
              <a:latin typeface="Calibri (Body)"/>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5632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56323" name="Title 1"/>
          <p:cNvSpPr txBox="1">
            <a:spLocks/>
          </p:cNvSpPr>
          <p:nvPr/>
        </p:nvSpPr>
        <p:spPr bwMode="auto">
          <a:xfrm>
            <a:off x="457200" y="1143000"/>
            <a:ext cx="8229600" cy="990600"/>
          </a:xfrm>
          <a:prstGeom prst="rect">
            <a:avLst/>
          </a:prstGeom>
          <a:noFill/>
          <a:ln w="9525">
            <a:noFill/>
            <a:miter lim="800000"/>
            <a:headEnd/>
            <a:tailEnd/>
          </a:ln>
        </p:spPr>
        <p:txBody>
          <a:bodyPr anchor="ctr"/>
          <a:lstStyle/>
          <a:p>
            <a:pPr algn="ctr"/>
            <a:endParaRPr lang="ro-RO" sz="3600" b="1" dirty="0">
              <a:solidFill>
                <a:srgbClr val="17375E"/>
              </a:solidFill>
              <a:latin typeface="Calibri" pitchFamily="34" charset="0"/>
            </a:endParaRPr>
          </a:p>
          <a:p>
            <a:pPr algn="ctr"/>
            <a:r>
              <a:rPr lang="ro-RO" sz="2800" b="1" dirty="0">
                <a:latin typeface="Calibri (Body)"/>
              </a:rPr>
              <a:t>Condiții de planificare a contractului de achiziții publice</a:t>
            </a:r>
            <a:endParaRPr lang="en-US" sz="2800" b="1" dirty="0">
              <a:latin typeface="Calibri (Body)"/>
            </a:endParaRPr>
          </a:p>
          <a:p>
            <a:pPr algn="ctr"/>
            <a:endParaRPr lang="en-US" sz="3600" b="1" dirty="0">
              <a:solidFill>
                <a:srgbClr val="17375E"/>
              </a:solidFill>
              <a:latin typeface="Calibri" pitchFamily="34" charset="0"/>
            </a:endParaRPr>
          </a:p>
        </p:txBody>
      </p:sp>
      <p:sp>
        <p:nvSpPr>
          <p:cNvPr id="66564" name="Title 1"/>
          <p:cNvSpPr txBox="1">
            <a:spLocks/>
          </p:cNvSpPr>
          <p:nvPr/>
        </p:nvSpPr>
        <p:spPr bwMode="auto">
          <a:xfrm>
            <a:off x="457200" y="2286000"/>
            <a:ext cx="8229600" cy="4191000"/>
          </a:xfrm>
          <a:prstGeom prst="rect">
            <a:avLst/>
          </a:prstGeom>
          <a:noFill/>
          <a:ln w="9525">
            <a:noFill/>
            <a:miter lim="800000"/>
            <a:headEnd/>
            <a:tailEnd/>
          </a:ln>
        </p:spPr>
        <p:txBody>
          <a:bodyPr/>
          <a:lstStyle/>
          <a:p>
            <a:pPr algn="ctr">
              <a:defRPr/>
            </a:pPr>
            <a:endParaRPr lang="ro-RO" sz="2000" dirty="0">
              <a:latin typeface="Calibri" pitchFamily="34" charset="0"/>
            </a:endParaRPr>
          </a:p>
          <a:p>
            <a:pPr marL="0" indent="0">
              <a:lnSpc>
                <a:spcPct val="150000"/>
              </a:lnSpc>
              <a:buFont typeface="Wingdings" pitchFamily="2" charset="2"/>
              <a:buChar char="Ø"/>
            </a:pPr>
            <a:r>
              <a:rPr lang="ro-RO" sz="2400" dirty="0" smtClean="0">
                <a:latin typeface="Calibri (Body)"/>
              </a:rPr>
              <a:t> Identificarea necesităților, inclusiv analiza pieței.</a:t>
            </a:r>
          </a:p>
          <a:p>
            <a:pPr marL="0" indent="0">
              <a:lnSpc>
                <a:spcPct val="150000"/>
              </a:lnSpc>
              <a:buFont typeface="Wingdings" pitchFamily="2" charset="2"/>
              <a:buChar char="Ø"/>
            </a:pPr>
            <a:r>
              <a:rPr lang="ro-RO" sz="2400" dirty="0" smtClean="0">
                <a:latin typeface="Calibri (Body)"/>
              </a:rPr>
              <a:t> Calcularea valorii estimative.</a:t>
            </a:r>
          </a:p>
          <a:p>
            <a:pPr marL="0" indent="0">
              <a:lnSpc>
                <a:spcPct val="150000"/>
              </a:lnSpc>
              <a:buFont typeface="Wingdings" pitchFamily="2" charset="2"/>
              <a:buChar char="Ø"/>
            </a:pPr>
            <a:r>
              <a:rPr lang="ro-RO" sz="2400" dirty="0" smtClean="0">
                <a:latin typeface="Calibri (Body)"/>
              </a:rPr>
              <a:t> Alegerea procedurii de achiziție.</a:t>
            </a:r>
          </a:p>
          <a:p>
            <a:pPr marL="0" indent="0">
              <a:lnSpc>
                <a:spcPct val="150000"/>
              </a:lnSpc>
              <a:buFont typeface="Wingdings" pitchFamily="2" charset="2"/>
              <a:buChar char="Ø"/>
            </a:pPr>
            <a:r>
              <a:rPr lang="ro-RO" sz="2400" dirty="0" smtClean="0">
                <a:latin typeface="Calibri (Body)"/>
              </a:rPr>
              <a:t> Elaborarea planului de achiziție.</a:t>
            </a:r>
          </a:p>
          <a:p>
            <a:pPr marL="0" indent="0">
              <a:lnSpc>
                <a:spcPct val="150000"/>
              </a:lnSpc>
              <a:buFont typeface="Wingdings" pitchFamily="2" charset="2"/>
              <a:buChar char="Ø"/>
            </a:pPr>
            <a:r>
              <a:rPr lang="ro-RO" sz="2400" dirty="0" smtClean="0">
                <a:latin typeface="Calibri (Body)"/>
              </a:rPr>
              <a:t> Publicarea anunțului de intenție.</a:t>
            </a:r>
          </a:p>
        </p:txBody>
      </p:sp>
      <p:sp>
        <p:nvSpPr>
          <p:cNvPr id="56325"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4608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46083" name="Title 1"/>
          <p:cNvSpPr txBox="1">
            <a:spLocks/>
          </p:cNvSpPr>
          <p:nvPr/>
        </p:nvSpPr>
        <p:spPr bwMode="auto">
          <a:xfrm>
            <a:off x="457200" y="0"/>
            <a:ext cx="8229600" cy="2133600"/>
          </a:xfrm>
          <a:prstGeom prst="rect">
            <a:avLst/>
          </a:prstGeom>
          <a:noFill/>
          <a:ln w="9525">
            <a:noFill/>
            <a:miter lim="800000"/>
            <a:headEnd/>
            <a:tailEnd/>
          </a:ln>
        </p:spPr>
        <p:txBody>
          <a:bodyPr anchor="ctr"/>
          <a:lstStyle/>
          <a:p>
            <a:pPr algn="ctr"/>
            <a:endParaRPr lang="ro-RO" sz="3600" b="1" dirty="0">
              <a:solidFill>
                <a:srgbClr val="17375E"/>
              </a:solidFill>
              <a:latin typeface="Calibri" pitchFamily="34" charset="0"/>
            </a:endParaRPr>
          </a:p>
          <a:p>
            <a:pPr algn="ctr"/>
            <a:r>
              <a:rPr lang="ro-RO" sz="2800" b="1" dirty="0" smtClean="0">
                <a:latin typeface="Calibri (Body)"/>
              </a:rPr>
              <a:t>Planul de </a:t>
            </a:r>
            <a:r>
              <a:rPr lang="ro-RO" sz="2800" b="1" dirty="0">
                <a:latin typeface="Calibri (Body)"/>
              </a:rPr>
              <a:t>achiziții publice</a:t>
            </a:r>
            <a:endParaRPr lang="en-US" sz="2800" b="1" dirty="0">
              <a:latin typeface="Calibri (Body)"/>
            </a:endParaRPr>
          </a:p>
        </p:txBody>
      </p:sp>
      <p:sp>
        <p:nvSpPr>
          <p:cNvPr id="46084" name="Title 1"/>
          <p:cNvSpPr txBox="1">
            <a:spLocks/>
          </p:cNvSpPr>
          <p:nvPr/>
        </p:nvSpPr>
        <p:spPr bwMode="auto">
          <a:xfrm>
            <a:off x="457200" y="1911350"/>
            <a:ext cx="8229600" cy="4565650"/>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defRPr/>
            </a:pPr>
            <a:r>
              <a:rPr lang="ro-RO" sz="2000" b="1" dirty="0" smtClean="0">
                <a:latin typeface="Calibri (Body)"/>
              </a:rPr>
              <a:t>Plan de achiziţii </a:t>
            </a:r>
            <a:r>
              <a:rPr lang="ro-RO" sz="2000" dirty="0" smtClean="0">
                <a:latin typeface="Calibri (Body)"/>
              </a:rPr>
              <a:t>– ansamblul necesităţilor de bunuri, lucrări sau servicii </a:t>
            </a:r>
            <a:r>
              <a:rPr lang="ro-RO" sz="2000" b="1" dirty="0" smtClean="0">
                <a:latin typeface="Calibri (Body)"/>
              </a:rPr>
              <a:t>pentru întreg anul bugetar</a:t>
            </a:r>
            <a:r>
              <a:rPr lang="ro-RO" sz="2000" dirty="0" smtClean="0">
                <a:latin typeface="Calibri (Body)"/>
              </a:rPr>
              <a:t>, necesităţi care urmează a fi realizate prin încheierea unui sau mai multor contracte de achiziţii publice, în funcţie de modul de planificare a acestor contracte.</a:t>
            </a:r>
          </a:p>
          <a:p>
            <a:pPr marL="800100" lvl="1" indent="-342900">
              <a:spcBef>
                <a:spcPts val="1200"/>
              </a:spcBef>
              <a:buFont typeface="Wingdings" pitchFamily="2" charset="2"/>
              <a:buChar char="Ø"/>
            </a:pPr>
            <a:r>
              <a:rPr lang="en-US" sz="2000" dirty="0" smtClean="0">
                <a:latin typeface="Calibri (Body)"/>
              </a:rPr>
              <a:t>se </a:t>
            </a:r>
            <a:r>
              <a:rPr lang="en-US" sz="2000" dirty="0" err="1" smtClean="0">
                <a:latin typeface="Calibri (Body)"/>
              </a:rPr>
              <a:t>întocmeşte</a:t>
            </a:r>
            <a:r>
              <a:rPr lang="en-US" sz="2000" dirty="0" smtClean="0">
                <a:latin typeface="Calibri (Body)"/>
              </a:rPr>
              <a:t>, </a:t>
            </a:r>
            <a:r>
              <a:rPr lang="en-US" sz="2000" dirty="0" err="1" smtClean="0">
                <a:latin typeface="Calibri (Body)"/>
              </a:rPr>
              <a:t>într</a:t>
            </a:r>
            <a:r>
              <a:rPr lang="en-US" sz="2000" dirty="0" smtClean="0">
                <a:latin typeface="Calibri (Body)"/>
              </a:rPr>
              <a:t>-o </a:t>
            </a:r>
            <a:r>
              <a:rPr lang="en-US" sz="2000" dirty="0" err="1" smtClean="0">
                <a:latin typeface="Calibri (Body)"/>
              </a:rPr>
              <a:t>primă</a:t>
            </a:r>
            <a:r>
              <a:rPr lang="en-US" sz="2000" dirty="0" smtClean="0">
                <a:latin typeface="Calibri (Body)"/>
              </a:rPr>
              <a:t> </a:t>
            </a:r>
            <a:r>
              <a:rPr lang="en-US" sz="2000" dirty="0" err="1" smtClean="0">
                <a:latin typeface="Calibri (Body)"/>
              </a:rPr>
              <a:t>variantă</a:t>
            </a:r>
            <a:r>
              <a:rPr lang="en-US" sz="2000" dirty="0" smtClean="0">
                <a:latin typeface="Calibri (Body)"/>
              </a:rPr>
              <a:t>, </a:t>
            </a:r>
            <a:r>
              <a:rPr lang="en-US" sz="2000" dirty="0" err="1" smtClean="0">
                <a:latin typeface="Calibri (Body)"/>
              </a:rPr>
              <a:t>înainte</a:t>
            </a:r>
            <a:r>
              <a:rPr lang="en-US" sz="2000" dirty="0" smtClean="0">
                <a:latin typeface="Calibri (Body)"/>
              </a:rPr>
              <a:t> de </a:t>
            </a:r>
            <a:r>
              <a:rPr lang="en-US" sz="2000" dirty="0" err="1" smtClean="0">
                <a:latin typeface="Calibri (Body)"/>
              </a:rPr>
              <a:t>elaborarea</a:t>
            </a:r>
            <a:r>
              <a:rPr lang="en-US" sz="2000" dirty="0" smtClean="0">
                <a:latin typeface="Calibri (Body)"/>
              </a:rPr>
              <a:t> </a:t>
            </a:r>
            <a:r>
              <a:rPr lang="en-US" sz="2000" dirty="0" err="1" smtClean="0">
                <a:latin typeface="Calibri (Body)"/>
              </a:rPr>
              <a:t>propunerii</a:t>
            </a:r>
            <a:r>
              <a:rPr lang="en-US" sz="2000" dirty="0" smtClean="0">
                <a:latin typeface="Calibri (Body)"/>
              </a:rPr>
              <a:t> de </a:t>
            </a:r>
            <a:r>
              <a:rPr lang="en-US" sz="2000" dirty="0" err="1" smtClean="0">
                <a:latin typeface="Calibri (Body)"/>
              </a:rPr>
              <a:t>buget</a:t>
            </a:r>
            <a:r>
              <a:rPr lang="en-US" sz="2000" dirty="0" smtClean="0">
                <a:latin typeface="Calibri (Body)"/>
              </a:rPr>
              <a:t>;</a:t>
            </a:r>
          </a:p>
          <a:p>
            <a:pPr marL="800100" lvl="1" indent="-342900">
              <a:spcBef>
                <a:spcPts val="1200"/>
              </a:spcBef>
              <a:buFont typeface="Wingdings" pitchFamily="2" charset="2"/>
              <a:buChar char="Ø"/>
            </a:pPr>
            <a:r>
              <a:rPr lang="en-US" sz="2000" dirty="0" smtClean="0">
                <a:latin typeface="Calibri (Body)"/>
              </a:rPr>
              <a:t>se </a:t>
            </a:r>
            <a:r>
              <a:rPr lang="en-US" sz="2000" dirty="0" err="1" smtClean="0">
                <a:latin typeface="Calibri (Body)"/>
              </a:rPr>
              <a:t>definitivează</a:t>
            </a:r>
            <a:r>
              <a:rPr lang="en-US" sz="2000" dirty="0" smtClean="0">
                <a:latin typeface="Calibri (Body)"/>
              </a:rPr>
              <a:t> </a:t>
            </a:r>
            <a:r>
              <a:rPr lang="en-US" sz="2000" dirty="0" err="1" smtClean="0">
                <a:latin typeface="Calibri (Body)"/>
              </a:rPr>
              <a:t>după</a:t>
            </a:r>
            <a:r>
              <a:rPr lang="en-US" sz="2000" dirty="0" smtClean="0">
                <a:latin typeface="Calibri (Body)"/>
              </a:rPr>
              <a:t> </a:t>
            </a:r>
            <a:r>
              <a:rPr lang="en-US" sz="2000" dirty="0" err="1" smtClean="0">
                <a:latin typeface="Calibri (Body)"/>
              </a:rPr>
              <a:t>aprobarea</a:t>
            </a:r>
            <a:r>
              <a:rPr lang="en-US" sz="2000" dirty="0" smtClean="0">
                <a:latin typeface="Calibri (Body)"/>
              </a:rPr>
              <a:t> </a:t>
            </a:r>
            <a:r>
              <a:rPr lang="en-US" sz="2000" dirty="0" err="1" smtClean="0">
                <a:latin typeface="Calibri (Body)"/>
              </a:rPr>
              <a:t>bugetului</a:t>
            </a:r>
            <a:r>
              <a:rPr lang="en-US" sz="2000" dirty="0" smtClean="0">
                <a:latin typeface="Calibri (Body)"/>
              </a:rPr>
              <a:t> </a:t>
            </a:r>
            <a:r>
              <a:rPr lang="en-US" sz="2000" dirty="0" err="1" smtClean="0">
                <a:latin typeface="Calibri (Body)"/>
              </a:rPr>
              <a:t>propriu</a:t>
            </a:r>
            <a:r>
              <a:rPr lang="en-US" sz="2000" dirty="0" smtClean="0">
                <a:latin typeface="Calibri (Body)"/>
              </a:rPr>
              <a:t> al </a:t>
            </a:r>
            <a:r>
              <a:rPr lang="en-US" sz="2000" dirty="0" err="1" smtClean="0">
                <a:latin typeface="Calibri (Body)"/>
              </a:rPr>
              <a:t>autorităţii</a:t>
            </a:r>
            <a:r>
              <a:rPr lang="en-US" sz="2000" dirty="0" smtClean="0">
                <a:latin typeface="Calibri (Body)"/>
              </a:rPr>
              <a:t> </a:t>
            </a:r>
            <a:r>
              <a:rPr lang="en-US" sz="2000" dirty="0" err="1" smtClean="0">
                <a:latin typeface="Calibri (Body)"/>
              </a:rPr>
              <a:t>contractante</a:t>
            </a:r>
            <a:r>
              <a:rPr lang="en-US" sz="2000" dirty="0" smtClean="0">
                <a:latin typeface="Calibri (Body)"/>
              </a:rPr>
              <a:t>;</a:t>
            </a:r>
          </a:p>
          <a:p>
            <a:pPr marL="800100" lvl="1" indent="-342900">
              <a:spcBef>
                <a:spcPts val="1200"/>
              </a:spcBef>
              <a:buFont typeface="Wingdings" pitchFamily="2" charset="2"/>
              <a:buChar char="Ø"/>
            </a:pPr>
            <a:r>
              <a:rPr lang="ro-RO" sz="2000" dirty="0" smtClean="0">
                <a:latin typeface="Calibri (Body)"/>
              </a:rPr>
              <a:t>se poate modifica ori completa ori de câte ori este nevoie</a:t>
            </a:r>
            <a:r>
              <a:rPr lang="en-US" sz="2000" dirty="0" smtClean="0">
                <a:latin typeface="Calibri (Body)"/>
              </a:rPr>
              <a:t> </a:t>
            </a:r>
            <a:r>
              <a:rPr lang="ro-RO" sz="2000" dirty="0" smtClean="0">
                <a:latin typeface="Calibri (Body)"/>
              </a:rPr>
              <a:t>dacă apar modificări în buget sau ca rezultat </a:t>
            </a:r>
            <a:r>
              <a:rPr lang="en-US" sz="2000" dirty="0" smtClean="0">
                <a:latin typeface="Calibri (Body)"/>
              </a:rPr>
              <a:t>al </a:t>
            </a:r>
            <a:r>
              <a:rPr lang="ro-RO" sz="2000" dirty="0" smtClean="0">
                <a:latin typeface="Calibri (Body)"/>
              </a:rPr>
              <a:t>unor</a:t>
            </a:r>
            <a:r>
              <a:rPr lang="en-US" sz="2000" dirty="0" smtClean="0">
                <a:latin typeface="Calibri (Body)"/>
              </a:rPr>
              <a:t> </a:t>
            </a:r>
            <a:r>
              <a:rPr lang="ro-RO" sz="2000" dirty="0" smtClean="0">
                <a:latin typeface="Calibri (Body)"/>
              </a:rPr>
              <a:t>circumstanțe care nu sunt imputabile autorității contractante.</a:t>
            </a:r>
            <a:endParaRPr lang="ru-RU" sz="2000" dirty="0" smtClean="0">
              <a:latin typeface="Calibri (Body)"/>
            </a:endParaRPr>
          </a:p>
          <a:p>
            <a:pPr marL="342900" indent="-342900">
              <a:spcBef>
                <a:spcPts val="600"/>
              </a:spcBef>
              <a:spcAft>
                <a:spcPts val="600"/>
              </a:spcAft>
              <a:buFont typeface="Wingdings" pitchFamily="2" charset="2"/>
              <a:buChar char="Ø"/>
              <a:defRPr/>
            </a:pPr>
            <a:endParaRPr lang="ro-RO" sz="2000" dirty="0">
              <a:latin typeface="Calibri" pitchFamily="34" charset="0"/>
            </a:endParaRPr>
          </a:p>
        </p:txBody>
      </p:sp>
      <p:sp>
        <p:nvSpPr>
          <p:cNvPr id="46085" name="Rectangle 8"/>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54274"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66564" name="Title 1"/>
          <p:cNvSpPr txBox="1">
            <a:spLocks/>
          </p:cNvSpPr>
          <p:nvPr/>
        </p:nvSpPr>
        <p:spPr bwMode="auto">
          <a:xfrm>
            <a:off x="457200" y="1700808"/>
            <a:ext cx="8229600" cy="4680520"/>
          </a:xfrm>
          <a:prstGeom prst="rect">
            <a:avLst/>
          </a:prstGeom>
          <a:noFill/>
          <a:ln w="9525">
            <a:noFill/>
            <a:miter lim="800000"/>
            <a:headEnd/>
            <a:tailEnd/>
          </a:ln>
        </p:spPr>
        <p:txBody>
          <a:bodyPr/>
          <a:lstStyle/>
          <a:p>
            <a:pPr marL="342900" indent="-342900">
              <a:spcBef>
                <a:spcPts val="1200"/>
              </a:spcBef>
              <a:buFont typeface="Wingdings" panose="05000000000000000000" pitchFamily="2" charset="2"/>
              <a:buChar char="Ø"/>
              <a:defRPr/>
            </a:pPr>
            <a:r>
              <a:rPr lang="ro-RO" sz="1900" dirty="0">
                <a:latin typeface="Calibri (Body)"/>
              </a:rPr>
              <a:t>La planificarea procedurilor de achiziții publice autoritatea contractantă </a:t>
            </a:r>
            <a:r>
              <a:rPr lang="ro-RO" sz="1900" b="1" dirty="0">
                <a:latin typeface="Calibri (Body)"/>
              </a:rPr>
              <a:t>nu are dreptul să divizeze </a:t>
            </a:r>
            <a:r>
              <a:rPr lang="ro-RO" sz="1900" dirty="0" err="1">
                <a:latin typeface="Calibri (Body)"/>
              </a:rPr>
              <a:t>achiziţia</a:t>
            </a:r>
            <a:r>
              <a:rPr lang="ro-RO" sz="1900" dirty="0">
                <a:latin typeface="Calibri (Body)"/>
              </a:rPr>
              <a:t> prin încheierea de contracte de achiziții publice </a:t>
            </a:r>
            <a:r>
              <a:rPr lang="ro-RO" sz="1900" b="1" dirty="0">
                <a:latin typeface="Calibri (Body)"/>
              </a:rPr>
              <a:t>separate</a:t>
            </a:r>
            <a:r>
              <a:rPr lang="ro-RO" sz="1900" dirty="0">
                <a:latin typeface="Calibri (Body)"/>
              </a:rPr>
              <a:t> în scopul aplicării unei alte proceduri de </a:t>
            </a:r>
            <a:r>
              <a:rPr lang="ro-RO" sz="1900" dirty="0" err="1">
                <a:latin typeface="Calibri (Body)"/>
              </a:rPr>
              <a:t>achiziţie</a:t>
            </a:r>
            <a:r>
              <a:rPr lang="ro-RO" sz="1900" dirty="0">
                <a:latin typeface="Calibri (Body)"/>
              </a:rPr>
              <a:t> publică </a:t>
            </a:r>
            <a:r>
              <a:rPr lang="ro-RO" sz="1900" dirty="0" err="1">
                <a:latin typeface="Calibri (Body)"/>
              </a:rPr>
              <a:t>decît</a:t>
            </a:r>
            <a:r>
              <a:rPr lang="ro-RO" sz="1900" dirty="0">
                <a:latin typeface="Calibri (Body)"/>
              </a:rPr>
              <a:t> procedura care ar fi fost utilizată în conformitate cu legea privind achizițiile publice  în cazul în care </a:t>
            </a:r>
            <a:r>
              <a:rPr lang="ro-RO" sz="1900" dirty="0" err="1">
                <a:latin typeface="Calibri (Body)"/>
              </a:rPr>
              <a:t>achiziţia</a:t>
            </a:r>
            <a:r>
              <a:rPr lang="ro-RO" sz="1900" dirty="0">
                <a:latin typeface="Calibri (Body)"/>
              </a:rPr>
              <a:t> nu ar fi fost divizată.</a:t>
            </a:r>
          </a:p>
          <a:p>
            <a:pPr marL="342900" indent="-342900">
              <a:spcBef>
                <a:spcPts val="1200"/>
              </a:spcBef>
              <a:buFont typeface="Wingdings" panose="05000000000000000000" pitchFamily="2" charset="2"/>
              <a:buChar char="Ø"/>
              <a:defRPr/>
            </a:pPr>
            <a:r>
              <a:rPr lang="ro-RO" sz="1900" dirty="0">
                <a:latin typeface="Calibri (Body)"/>
              </a:rPr>
              <a:t>Pentru </a:t>
            </a:r>
            <a:r>
              <a:rPr lang="ro-RO" sz="1900" b="1" dirty="0">
                <a:latin typeface="Calibri (Body)"/>
              </a:rPr>
              <a:t>sursele financiare  alocate suplimentar </a:t>
            </a:r>
            <a:r>
              <a:rPr lang="ro-RO" sz="1900" dirty="0">
                <a:latin typeface="Calibri (Body)"/>
              </a:rPr>
              <a:t>(modificarea planului de </a:t>
            </a:r>
            <a:r>
              <a:rPr lang="ro-RO" sz="1900" dirty="0" err="1">
                <a:latin typeface="Calibri (Body)"/>
              </a:rPr>
              <a:t>finanţare</a:t>
            </a:r>
            <a:r>
              <a:rPr lang="ro-RO" sz="1900" dirty="0">
                <a:latin typeface="Calibri (Body)"/>
              </a:rPr>
              <a:t>, acordarea </a:t>
            </a:r>
            <a:r>
              <a:rPr lang="ro-RO" sz="1900" dirty="0" err="1">
                <a:latin typeface="Calibri (Body)"/>
              </a:rPr>
              <a:t>subvenţiilor</a:t>
            </a:r>
            <a:r>
              <a:rPr lang="ro-RO" sz="1900" dirty="0">
                <a:latin typeface="Calibri (Body)"/>
              </a:rPr>
              <a:t>) despre care </a:t>
            </a:r>
            <a:r>
              <a:rPr lang="ro-RO" sz="1900" b="1" dirty="0">
                <a:latin typeface="Calibri (Body)"/>
              </a:rPr>
              <a:t>nu se </a:t>
            </a:r>
            <a:r>
              <a:rPr lang="ro-RO" sz="1900" b="1" dirty="0" err="1">
                <a:latin typeface="Calibri (Body)"/>
              </a:rPr>
              <a:t>ştia</a:t>
            </a:r>
            <a:r>
              <a:rPr lang="ro-RO" sz="1900" b="1" dirty="0">
                <a:latin typeface="Calibri (Body)"/>
              </a:rPr>
              <a:t> </a:t>
            </a:r>
            <a:r>
              <a:rPr lang="ro-RO" sz="1900" dirty="0">
                <a:latin typeface="Calibri (Body)"/>
              </a:rPr>
              <a:t>la momentul întocmirii planului de </a:t>
            </a:r>
            <a:r>
              <a:rPr lang="ro-RO" sz="1900" dirty="0" err="1">
                <a:latin typeface="Calibri (Body)"/>
              </a:rPr>
              <a:t>achiziţii</a:t>
            </a:r>
            <a:r>
              <a:rPr lang="ro-RO" sz="1900" dirty="0">
                <a:latin typeface="Calibri (Body)"/>
              </a:rPr>
              <a:t>, se </a:t>
            </a:r>
            <a:r>
              <a:rPr lang="ro-RO" sz="1900" dirty="0" err="1">
                <a:latin typeface="Calibri (Body)"/>
              </a:rPr>
              <a:t>desfăşoară</a:t>
            </a:r>
            <a:r>
              <a:rPr lang="ro-RO" sz="1900" dirty="0">
                <a:latin typeface="Calibri (Body)"/>
              </a:rPr>
              <a:t> o </a:t>
            </a:r>
            <a:r>
              <a:rPr lang="ro-RO" sz="1900" b="1" dirty="0">
                <a:latin typeface="Calibri (Body)"/>
              </a:rPr>
              <a:t>procedură nouă </a:t>
            </a:r>
            <a:r>
              <a:rPr lang="ro-RO" sz="1900" dirty="0">
                <a:latin typeface="Calibri (Body)"/>
              </a:rPr>
              <a:t>de </a:t>
            </a:r>
            <a:r>
              <a:rPr lang="ro-RO" sz="1900" dirty="0" err="1">
                <a:latin typeface="Calibri (Body)"/>
              </a:rPr>
              <a:t>achiziţie</a:t>
            </a:r>
            <a:r>
              <a:rPr lang="ro-RO" sz="1900" dirty="0">
                <a:latin typeface="Calibri (Body)"/>
              </a:rPr>
              <a:t> potrivit pragurilor prevăzute de lege pentru aplicarea procedurilor de </a:t>
            </a:r>
            <a:r>
              <a:rPr lang="ro-RO" sz="1900" dirty="0" err="1">
                <a:latin typeface="Calibri (Body)"/>
              </a:rPr>
              <a:t>achiziţie</a:t>
            </a:r>
            <a:r>
              <a:rPr lang="ro-RO" sz="1900" dirty="0">
                <a:latin typeface="Calibri (Body)"/>
              </a:rPr>
              <a:t> publică.</a:t>
            </a:r>
          </a:p>
          <a:p>
            <a:pPr marL="342900" indent="-342900">
              <a:spcBef>
                <a:spcPts val="1200"/>
              </a:spcBef>
              <a:buFont typeface="Wingdings" panose="05000000000000000000" pitchFamily="2" charset="2"/>
              <a:buChar char="Ø"/>
              <a:defRPr/>
            </a:pPr>
            <a:r>
              <a:rPr lang="ro-RO" sz="1900" dirty="0">
                <a:latin typeface="Calibri (Body)"/>
              </a:rPr>
              <a:t>În cazul în care contractul de achiziţii publice este </a:t>
            </a:r>
            <a:r>
              <a:rPr lang="ro-RO" sz="1900" b="1" dirty="0">
                <a:latin typeface="Calibri (Body)"/>
              </a:rPr>
              <a:t>reziliat</a:t>
            </a:r>
            <a:r>
              <a:rPr lang="ro-RO" sz="1900" dirty="0">
                <a:latin typeface="Calibri (Body)"/>
              </a:rPr>
              <a:t>, desfăşurarea unei </a:t>
            </a:r>
            <a:r>
              <a:rPr lang="ro-RO" sz="1900" dirty="0" smtClean="0">
                <a:latin typeface="Calibri (Body)"/>
              </a:rPr>
              <a:t>proceduri noi </a:t>
            </a:r>
            <a:r>
              <a:rPr lang="ro-RO" sz="1900" dirty="0">
                <a:latin typeface="Calibri (Body)"/>
              </a:rPr>
              <a:t>de achiziţie se efectuează reieşind din </a:t>
            </a:r>
            <a:r>
              <a:rPr lang="ro-RO" sz="1900" b="1" dirty="0">
                <a:latin typeface="Calibri (Body)"/>
              </a:rPr>
              <a:t>soldul contractului iniţial</a:t>
            </a:r>
            <a:r>
              <a:rPr lang="ro-RO" sz="1900" dirty="0">
                <a:latin typeface="Calibri (Body)"/>
              </a:rPr>
              <a:t> şi încadrarea acestei proceduri potrivit pragurilor prevăzute de lege pentru aplicarea procedurilor de achiziţie publică.</a:t>
            </a:r>
          </a:p>
          <a:p>
            <a:pPr marL="342900" indent="-342900">
              <a:spcBef>
                <a:spcPts val="1200"/>
              </a:spcBef>
              <a:buFont typeface="Wingdings" panose="05000000000000000000" pitchFamily="2" charset="2"/>
              <a:buChar char="Ø"/>
              <a:defRPr/>
            </a:pPr>
            <a:endParaRPr lang="en-US" sz="2000" dirty="0">
              <a:latin typeface="+mn-lt"/>
            </a:endParaRPr>
          </a:p>
        </p:txBody>
      </p:sp>
      <p:sp>
        <p:nvSpPr>
          <p:cNvPr id="54277"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
        <p:nvSpPr>
          <p:cNvPr id="7" name="Title 1"/>
          <p:cNvSpPr txBox="1">
            <a:spLocks/>
          </p:cNvSpPr>
          <p:nvPr/>
        </p:nvSpPr>
        <p:spPr bwMode="auto">
          <a:xfrm>
            <a:off x="457200" y="609600"/>
            <a:ext cx="8229600" cy="1143000"/>
          </a:xfrm>
          <a:prstGeom prst="rect">
            <a:avLst/>
          </a:prstGeom>
          <a:noFill/>
          <a:ln w="9525">
            <a:noFill/>
            <a:miter lim="800000"/>
            <a:headEnd/>
            <a:tailEnd/>
          </a:ln>
        </p:spPr>
        <p:txBody>
          <a:bodyPr anchor="ctr"/>
          <a:lstStyle/>
          <a:p>
            <a:pPr algn="ctr"/>
            <a:endParaRPr lang="ro-RO" sz="3600" b="1" dirty="0">
              <a:latin typeface="Calibri" pitchFamily="34" charset="0"/>
            </a:endParaRPr>
          </a:p>
          <a:p>
            <a:pPr algn="ctr"/>
            <a:r>
              <a:rPr lang="ro-RO" sz="2800" b="1" dirty="0" smtClean="0">
                <a:latin typeface="Calibri (Body)"/>
              </a:rPr>
              <a:t>Interzicerea divizării sau mării contractelor de achiziții publice (art. 72)</a:t>
            </a:r>
            <a:endParaRPr lang="en-US" sz="2800" b="1" dirty="0">
              <a:latin typeface="Calibri (Body)"/>
            </a:endParaRPr>
          </a:p>
          <a:p>
            <a:pPr algn="ctr"/>
            <a:endParaRPr lang="en-US" sz="3600" b="1" dirty="0">
              <a:solidFill>
                <a:srgbClr val="17375E"/>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6041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60419" name="Title 1"/>
          <p:cNvSpPr txBox="1">
            <a:spLocks/>
          </p:cNvSpPr>
          <p:nvPr/>
        </p:nvSpPr>
        <p:spPr bwMode="auto">
          <a:xfrm>
            <a:off x="457200" y="609600"/>
            <a:ext cx="8229600" cy="1143000"/>
          </a:xfrm>
          <a:prstGeom prst="rect">
            <a:avLst/>
          </a:prstGeom>
          <a:noFill/>
          <a:ln w="9525">
            <a:noFill/>
            <a:miter lim="800000"/>
            <a:headEnd/>
            <a:tailEnd/>
          </a:ln>
        </p:spPr>
        <p:txBody>
          <a:bodyPr anchor="ctr"/>
          <a:lstStyle/>
          <a:p>
            <a:pPr algn="ctr"/>
            <a:endParaRPr lang="ro-RO" sz="3600" b="1" dirty="0">
              <a:solidFill>
                <a:srgbClr val="17375E"/>
              </a:solidFill>
              <a:latin typeface="Calibri" pitchFamily="34" charset="0"/>
            </a:endParaRPr>
          </a:p>
          <a:p>
            <a:pPr algn="ctr"/>
            <a:r>
              <a:rPr lang="ro-RO" sz="2800" b="1" dirty="0" smtClean="0">
                <a:latin typeface="Calibri (Body)"/>
              </a:rPr>
              <a:t>Divizarea contractelor de achiziții publice</a:t>
            </a:r>
            <a:endParaRPr lang="en-US" sz="2800" b="1" dirty="0">
              <a:latin typeface="Calibri (Body)"/>
            </a:endParaRPr>
          </a:p>
          <a:p>
            <a:pPr algn="ctr"/>
            <a:endParaRPr lang="en-US" sz="3600" b="1" dirty="0">
              <a:solidFill>
                <a:srgbClr val="17375E"/>
              </a:solidFill>
              <a:latin typeface="Calibri" pitchFamily="34" charset="0"/>
            </a:endParaRPr>
          </a:p>
        </p:txBody>
      </p:sp>
      <p:sp>
        <p:nvSpPr>
          <p:cNvPr id="66564" name="Title 1"/>
          <p:cNvSpPr txBox="1">
            <a:spLocks/>
          </p:cNvSpPr>
          <p:nvPr/>
        </p:nvSpPr>
        <p:spPr bwMode="auto">
          <a:xfrm>
            <a:off x="304800" y="1484784"/>
            <a:ext cx="8610600" cy="4928716"/>
          </a:xfrm>
          <a:prstGeom prst="rect">
            <a:avLst/>
          </a:prstGeom>
          <a:noFill/>
          <a:ln w="9525">
            <a:noFill/>
            <a:miter lim="800000"/>
            <a:headEnd/>
            <a:tailEnd/>
          </a:ln>
        </p:spPr>
        <p:txBody>
          <a:bodyPr/>
          <a:lstStyle/>
          <a:p>
            <a:pPr marL="342900" indent="-342900">
              <a:spcBef>
                <a:spcPts val="1200"/>
              </a:spcBef>
              <a:spcAft>
                <a:spcPts val="1200"/>
              </a:spcAft>
              <a:buFont typeface="Wingdings" pitchFamily="2" charset="2"/>
              <a:buChar char="Ø"/>
              <a:defRPr/>
            </a:pPr>
            <a:r>
              <a:rPr lang="ro-RO" sz="2000" dirty="0">
                <a:latin typeface="Calibri (Body)"/>
              </a:rPr>
              <a:t>Pot fi </a:t>
            </a:r>
            <a:r>
              <a:rPr lang="ro-RO" sz="2000" dirty="0" err="1">
                <a:latin typeface="Calibri (Body)"/>
              </a:rPr>
              <a:t>achiziţionate</a:t>
            </a:r>
            <a:r>
              <a:rPr lang="ro-RO" sz="2000" dirty="0">
                <a:latin typeface="Calibri (Body)"/>
              </a:rPr>
              <a:t> prin </a:t>
            </a:r>
            <a:r>
              <a:rPr lang="ro-RO" sz="2000" b="1" dirty="0">
                <a:latin typeface="Calibri (Body)"/>
              </a:rPr>
              <a:t>contracte separate</a:t>
            </a:r>
            <a:r>
              <a:rPr lang="ro-RO" sz="2000" dirty="0">
                <a:latin typeface="Calibri (Body)"/>
              </a:rPr>
              <a:t> (periodice), ceea ce impune încheierea contractelor pentru o anumită perioadă de timp:</a:t>
            </a:r>
          </a:p>
          <a:p>
            <a:pPr marL="1257300" lvl="2" indent="-342900">
              <a:spcBef>
                <a:spcPts val="0"/>
              </a:spcBef>
              <a:spcAft>
                <a:spcPts val="0"/>
              </a:spcAft>
              <a:buFont typeface="Arial" panose="020B0604020202020204" pitchFamily="34" charset="0"/>
              <a:buChar char="•"/>
              <a:defRPr/>
            </a:pPr>
            <a:r>
              <a:rPr lang="ro-RO" sz="2000" dirty="0" smtClean="0">
                <a:latin typeface="Calibri (Body)"/>
              </a:rPr>
              <a:t>Produse </a:t>
            </a:r>
            <a:r>
              <a:rPr lang="ro-RO" sz="2000" dirty="0">
                <a:latin typeface="Calibri (Body)"/>
              </a:rPr>
              <a:t>alimentare;</a:t>
            </a:r>
          </a:p>
          <a:p>
            <a:pPr marL="1257300" lvl="2" indent="-342900">
              <a:spcBef>
                <a:spcPts val="0"/>
              </a:spcBef>
              <a:spcAft>
                <a:spcPts val="0"/>
              </a:spcAft>
              <a:buFont typeface="Arial" panose="020B0604020202020204" pitchFamily="34" charset="0"/>
              <a:buChar char="•"/>
              <a:defRPr/>
            </a:pPr>
            <a:r>
              <a:rPr lang="ro-RO" sz="2000" dirty="0">
                <a:latin typeface="Calibri (Body)"/>
              </a:rPr>
              <a:t>Servicii de alimentare;</a:t>
            </a:r>
          </a:p>
          <a:p>
            <a:pPr marL="1257300" lvl="2" indent="-342900">
              <a:spcBef>
                <a:spcPts val="0"/>
              </a:spcBef>
              <a:spcAft>
                <a:spcPts val="0"/>
              </a:spcAft>
              <a:buFont typeface="Arial" panose="020B0604020202020204" pitchFamily="34" charset="0"/>
              <a:buChar char="•"/>
              <a:defRPr/>
            </a:pPr>
            <a:r>
              <a:rPr lang="ro-RO" sz="2000" dirty="0" smtClean="0">
                <a:latin typeface="Calibri (Body)"/>
              </a:rPr>
              <a:t>Serviciile </a:t>
            </a:r>
            <a:r>
              <a:rPr lang="ro-RO" sz="2000" dirty="0">
                <a:latin typeface="Calibri (Body)"/>
              </a:rPr>
              <a:t>de transport aerian de călători</a:t>
            </a:r>
            <a:r>
              <a:rPr lang="ro-RO" sz="2000" dirty="0" smtClean="0">
                <a:latin typeface="Calibri (Body)"/>
              </a:rPr>
              <a:t>.</a:t>
            </a:r>
            <a:endParaRPr lang="ro-RO" sz="2000" dirty="0">
              <a:latin typeface="Calibri (Body)"/>
            </a:endParaRPr>
          </a:p>
          <a:p>
            <a:pPr marL="342900" lvl="1" indent="-342900">
              <a:spcBef>
                <a:spcPts val="1200"/>
              </a:spcBef>
              <a:spcAft>
                <a:spcPts val="1200"/>
              </a:spcAft>
              <a:buFont typeface="Wingdings" pitchFamily="2" charset="2"/>
              <a:buChar char="Ø"/>
              <a:defRPr/>
            </a:pPr>
            <a:r>
              <a:rPr lang="ro-RO" sz="2000" b="1" dirty="0" smtClean="0">
                <a:latin typeface="Calibri (Body)"/>
              </a:rPr>
              <a:t>Bunuri şi servicii noi</a:t>
            </a:r>
            <a:r>
              <a:rPr lang="ro-RO" sz="2000" dirty="0" smtClean="0">
                <a:latin typeface="Calibri (Body)"/>
              </a:rPr>
              <a:t>, recent apărute pe piaţă, </a:t>
            </a:r>
            <a:r>
              <a:rPr lang="ro-RO" sz="2000" b="1" dirty="0" smtClean="0">
                <a:latin typeface="Calibri (Body)"/>
              </a:rPr>
              <a:t>despre existenţa cărora nu s-a ştiut la momentul efectuării planificării</a:t>
            </a:r>
            <a:r>
              <a:rPr lang="ro-RO" sz="2000" dirty="0" smtClean="0">
                <a:latin typeface="Calibri (Body)"/>
              </a:rPr>
              <a:t> procedurilor de achiziţie publică, sau dacă noile necesităţi de bunuri, lucrări şi servicii identificate au apărut ca rezultat al unor </a:t>
            </a:r>
            <a:r>
              <a:rPr lang="ro-RO" sz="2000" b="1" dirty="0" smtClean="0">
                <a:latin typeface="Calibri (Body)"/>
              </a:rPr>
              <a:t>situaţii imprevizibile</a:t>
            </a:r>
            <a:r>
              <a:rPr lang="ro-RO" sz="2000" dirty="0" smtClean="0">
                <a:latin typeface="Calibri (Body)"/>
              </a:rPr>
              <a:t>.</a:t>
            </a:r>
          </a:p>
          <a:p>
            <a:pPr marL="342900" indent="-342900">
              <a:spcBef>
                <a:spcPts val="1200"/>
              </a:spcBef>
              <a:spcAft>
                <a:spcPts val="1200"/>
              </a:spcAft>
              <a:buFont typeface="Wingdings" pitchFamily="2" charset="2"/>
              <a:buChar char="Ø"/>
              <a:defRPr/>
            </a:pPr>
            <a:r>
              <a:rPr lang="ro-RO" sz="2000" b="1" dirty="0" smtClean="0">
                <a:latin typeface="Calibri (Body)"/>
              </a:rPr>
              <a:t>Noile necesităţi</a:t>
            </a:r>
            <a:r>
              <a:rPr lang="ro-RO" sz="2000" dirty="0" smtClean="0">
                <a:latin typeface="Calibri (Body)"/>
              </a:rPr>
              <a:t> de bunuri, lucrări şi servicii se contractează prin aplicarea </a:t>
            </a:r>
            <a:r>
              <a:rPr lang="ro-RO" sz="2000" b="1" dirty="0" smtClean="0">
                <a:latin typeface="Calibri (Body)"/>
              </a:rPr>
              <a:t>procedurii corespunzătoare de achiziţie publică</a:t>
            </a:r>
            <a:r>
              <a:rPr lang="ro-RO" sz="2000" dirty="0" smtClean="0">
                <a:latin typeface="Calibri (Body)"/>
              </a:rPr>
              <a:t>, reieşind din </a:t>
            </a:r>
            <a:r>
              <a:rPr lang="ro-RO" sz="2000" b="1" dirty="0" smtClean="0">
                <a:latin typeface="Calibri (Body)"/>
              </a:rPr>
              <a:t>valoarea estimată</a:t>
            </a:r>
            <a:r>
              <a:rPr lang="ro-RO" sz="2000" dirty="0" smtClean="0">
                <a:latin typeface="Calibri (Body)"/>
              </a:rPr>
              <a:t> a contractului/contractelor noi care urmează a fi atribuite.</a:t>
            </a:r>
          </a:p>
          <a:p>
            <a:pPr marL="342900" indent="-342900">
              <a:spcBef>
                <a:spcPts val="1200"/>
              </a:spcBef>
              <a:spcAft>
                <a:spcPts val="1200"/>
              </a:spcAft>
              <a:buFont typeface="Wingdings" pitchFamily="2" charset="2"/>
              <a:buChar char="Ø"/>
              <a:defRPr/>
            </a:pPr>
            <a:endParaRPr lang="ro-RO" sz="2000" dirty="0">
              <a:latin typeface="Calibri (Body)"/>
            </a:endParaRPr>
          </a:p>
        </p:txBody>
      </p:sp>
      <p:sp>
        <p:nvSpPr>
          <p:cNvPr id="60421"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64514"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2707" name="Title 1"/>
          <p:cNvSpPr txBox="1">
            <a:spLocks/>
          </p:cNvSpPr>
          <p:nvPr/>
        </p:nvSpPr>
        <p:spPr bwMode="auto">
          <a:xfrm>
            <a:off x="457200" y="980728"/>
            <a:ext cx="8229600" cy="467072"/>
          </a:xfrm>
          <a:prstGeom prst="rect">
            <a:avLst/>
          </a:prstGeom>
          <a:noFill/>
          <a:ln w="9525">
            <a:noFill/>
            <a:miter lim="800000"/>
            <a:headEnd/>
            <a:tailEnd/>
          </a:ln>
        </p:spPr>
        <p:txBody>
          <a:bodyPr anchor="ctr"/>
          <a:lstStyle/>
          <a:p>
            <a:pPr algn="ctr">
              <a:defRPr/>
            </a:pPr>
            <a:r>
              <a:rPr lang="ro-RO" sz="2800" b="1" dirty="0">
                <a:latin typeface="Calibri (Body)"/>
              </a:rPr>
              <a:t>Anunțul de </a:t>
            </a:r>
            <a:r>
              <a:rPr lang="ro-RO" sz="2800" b="1" dirty="0" smtClean="0">
                <a:latin typeface="Calibri (Body)"/>
              </a:rPr>
              <a:t>intenție (art. 27)</a:t>
            </a:r>
            <a:endParaRPr lang="en-US" sz="2800" b="1" dirty="0">
              <a:latin typeface="Calibri (Body)"/>
            </a:endParaRPr>
          </a:p>
        </p:txBody>
      </p:sp>
      <p:sp>
        <p:nvSpPr>
          <p:cNvPr id="72708" name="Title 1"/>
          <p:cNvSpPr txBox="1">
            <a:spLocks/>
          </p:cNvSpPr>
          <p:nvPr/>
        </p:nvSpPr>
        <p:spPr bwMode="auto">
          <a:xfrm>
            <a:off x="457200" y="1162050"/>
            <a:ext cx="8229600" cy="5314950"/>
          </a:xfrm>
          <a:prstGeom prst="rect">
            <a:avLst/>
          </a:prstGeom>
          <a:noFill/>
          <a:ln w="9525">
            <a:noFill/>
            <a:miter lim="800000"/>
            <a:headEnd/>
            <a:tailEnd/>
          </a:ln>
        </p:spPr>
        <p:txBody>
          <a:bodyPr/>
          <a:lstStyle/>
          <a:p>
            <a:pPr algn="ctr">
              <a:defRPr/>
            </a:pPr>
            <a:endParaRPr lang="ro-RO" sz="2200" dirty="0">
              <a:latin typeface="Calibri" pitchFamily="34" charset="0"/>
            </a:endParaRPr>
          </a:p>
          <a:p>
            <a:pPr marL="342900" indent="-342900">
              <a:spcBef>
                <a:spcPts val="1200"/>
              </a:spcBef>
              <a:spcAft>
                <a:spcPts val="0"/>
              </a:spcAft>
              <a:buFont typeface="Wingdings" panose="05000000000000000000" pitchFamily="2" charset="2"/>
              <a:buChar char="Ø"/>
              <a:defRPr/>
            </a:pPr>
            <a:r>
              <a:rPr lang="ro-RO" sz="2200" dirty="0" err="1">
                <a:latin typeface="Calibri (Body)"/>
              </a:rPr>
              <a:t>Anunţ</a:t>
            </a:r>
            <a:r>
              <a:rPr lang="ro-RO" sz="2200" dirty="0">
                <a:latin typeface="Calibri (Body)"/>
              </a:rPr>
              <a:t> care urmează a fi publicat în </a:t>
            </a:r>
            <a:r>
              <a:rPr lang="ro-RO" sz="2200" b="1" dirty="0">
                <a:latin typeface="Calibri (Body)"/>
              </a:rPr>
              <a:t>Buletinul </a:t>
            </a:r>
            <a:r>
              <a:rPr lang="ro-RO" sz="2200" b="1" dirty="0" err="1">
                <a:latin typeface="Calibri (Body)"/>
              </a:rPr>
              <a:t>Achiziţiilor</a:t>
            </a:r>
            <a:r>
              <a:rPr lang="ro-RO" sz="2200" b="1" dirty="0">
                <a:latin typeface="Calibri (Body)"/>
              </a:rPr>
              <a:t> Publice </a:t>
            </a:r>
            <a:r>
              <a:rPr lang="ro-RO" sz="2200" dirty="0">
                <a:latin typeface="Calibri (Body)"/>
              </a:rPr>
              <a:t>în termen de </a:t>
            </a:r>
            <a:r>
              <a:rPr lang="ro-RO" sz="2200" b="1" dirty="0">
                <a:latin typeface="Calibri (Body)"/>
              </a:rPr>
              <a:t>30 de zile </a:t>
            </a:r>
            <a:r>
              <a:rPr lang="ro-RO" sz="2200" dirty="0">
                <a:latin typeface="Calibri (Body)"/>
              </a:rPr>
              <a:t>din data aprobării bugetului </a:t>
            </a:r>
            <a:r>
              <a:rPr lang="ro-RO" sz="2200" dirty="0" err="1">
                <a:latin typeface="Calibri (Body)"/>
              </a:rPr>
              <a:t>autorităţii</a:t>
            </a:r>
            <a:r>
              <a:rPr lang="ro-RO" sz="2200" dirty="0">
                <a:latin typeface="Calibri (Body)"/>
              </a:rPr>
              <a:t> contractante, </a:t>
            </a:r>
          </a:p>
          <a:p>
            <a:pPr marL="342900" indent="-342900">
              <a:spcBef>
                <a:spcPts val="1200"/>
              </a:spcBef>
              <a:spcAft>
                <a:spcPts val="0"/>
              </a:spcAft>
              <a:buFont typeface="Wingdings" panose="05000000000000000000" pitchFamily="2" charset="2"/>
              <a:buChar char="Ø"/>
              <a:defRPr/>
            </a:pPr>
            <a:r>
              <a:rPr lang="ro-RO" sz="2200" dirty="0">
                <a:latin typeface="Calibri (Body)"/>
              </a:rPr>
              <a:t>Cuprinde totalitatea contractelor de </a:t>
            </a:r>
            <a:r>
              <a:rPr lang="ro-RO" sz="2200" dirty="0" err="1">
                <a:latin typeface="Calibri (Body)"/>
              </a:rPr>
              <a:t>achiziţii</a:t>
            </a:r>
            <a:r>
              <a:rPr lang="ro-RO" sz="2200" dirty="0">
                <a:latin typeface="Calibri (Body)"/>
              </a:rPr>
              <a:t> publice preconizate a fi atribuite </a:t>
            </a:r>
            <a:r>
              <a:rPr lang="ro-RO" sz="2200" dirty="0" err="1">
                <a:latin typeface="Calibri (Body)"/>
              </a:rPr>
              <a:t>pînă</a:t>
            </a:r>
            <a:r>
              <a:rPr lang="ro-RO" sz="2200" dirty="0">
                <a:latin typeface="Calibri (Body)"/>
              </a:rPr>
              <a:t> la </a:t>
            </a:r>
            <a:r>
              <a:rPr lang="ro-RO" sz="2200" dirty="0" err="1">
                <a:latin typeface="Calibri (Body)"/>
              </a:rPr>
              <a:t>sfîrşitul</a:t>
            </a:r>
            <a:r>
              <a:rPr lang="ro-RO" sz="2200" dirty="0">
                <a:latin typeface="Calibri (Body)"/>
              </a:rPr>
              <a:t> anului bugetar, a căror valoare estimată este:</a:t>
            </a:r>
          </a:p>
          <a:p>
            <a:pPr marL="800100" lvl="1" indent="-342900">
              <a:spcBef>
                <a:spcPts val="1200"/>
              </a:spcBef>
              <a:spcAft>
                <a:spcPts val="0"/>
              </a:spcAft>
              <a:buFont typeface="Arial" pitchFamily="34" charset="0"/>
              <a:buChar char="•"/>
              <a:defRPr/>
            </a:pPr>
            <a:r>
              <a:rPr lang="ro-RO" sz="2200" dirty="0">
                <a:latin typeface="Calibri (Body)"/>
              </a:rPr>
              <a:t>pentru bunuri </a:t>
            </a:r>
            <a:r>
              <a:rPr lang="ro-RO" sz="2200" dirty="0" err="1">
                <a:latin typeface="Calibri (Body)"/>
              </a:rPr>
              <a:t>şi</a:t>
            </a:r>
            <a:r>
              <a:rPr lang="ro-RO" sz="2200" dirty="0">
                <a:latin typeface="Calibri (Body)"/>
              </a:rPr>
              <a:t> servicii </a:t>
            </a:r>
            <a:r>
              <a:rPr lang="en-US" sz="2200" b="1" dirty="0">
                <a:latin typeface="Calibri (Body)"/>
              </a:rPr>
              <a:t>≥ </a:t>
            </a:r>
            <a:r>
              <a:rPr lang="ro-RO" sz="2200" b="1" dirty="0">
                <a:latin typeface="Calibri (Body)"/>
              </a:rPr>
              <a:t>400 000 </a:t>
            </a:r>
            <a:r>
              <a:rPr lang="ro-RO" sz="2200" b="1" dirty="0" smtClean="0">
                <a:latin typeface="Calibri (Body)"/>
              </a:rPr>
              <a:t>lei</a:t>
            </a:r>
            <a:r>
              <a:rPr lang="ro-RO" sz="2200" dirty="0" smtClean="0">
                <a:latin typeface="Calibri (Body)"/>
              </a:rPr>
              <a:t>; </a:t>
            </a:r>
            <a:endParaRPr lang="ro-RO" sz="2200" dirty="0">
              <a:latin typeface="Calibri (Body)"/>
            </a:endParaRPr>
          </a:p>
          <a:p>
            <a:pPr marL="800100" lvl="1" indent="-342900">
              <a:spcBef>
                <a:spcPts val="1200"/>
              </a:spcBef>
              <a:spcAft>
                <a:spcPts val="0"/>
              </a:spcAft>
              <a:buFont typeface="Arial" pitchFamily="34" charset="0"/>
              <a:buChar char="•"/>
              <a:defRPr/>
            </a:pPr>
            <a:r>
              <a:rPr lang="ro-RO" sz="2200" dirty="0">
                <a:latin typeface="Calibri (Body)"/>
              </a:rPr>
              <a:t>pentru lucrări </a:t>
            </a:r>
            <a:r>
              <a:rPr lang="en-US" sz="2200" b="1" dirty="0">
                <a:latin typeface="Calibri (Body)"/>
              </a:rPr>
              <a:t>≥</a:t>
            </a:r>
            <a:r>
              <a:rPr lang="ro-RO" sz="2200" b="1" dirty="0">
                <a:latin typeface="Calibri (Body)"/>
              </a:rPr>
              <a:t> 1 500 000 lei</a:t>
            </a:r>
            <a:r>
              <a:rPr lang="en-US" sz="2200" dirty="0">
                <a:latin typeface="Calibri (Body)"/>
              </a:rPr>
              <a:t>.</a:t>
            </a:r>
            <a:endParaRPr lang="ro-RO" sz="2200" dirty="0">
              <a:latin typeface="Calibri (Body)"/>
            </a:endParaRPr>
          </a:p>
          <a:p>
            <a:pPr marL="342900" indent="-342900">
              <a:spcBef>
                <a:spcPts val="1200"/>
              </a:spcBef>
              <a:spcAft>
                <a:spcPts val="0"/>
              </a:spcAft>
              <a:buFont typeface="Wingdings" panose="05000000000000000000" pitchFamily="2" charset="2"/>
              <a:buChar char="Ø"/>
              <a:defRPr/>
            </a:pPr>
            <a:r>
              <a:rPr lang="en-US" sz="2200" dirty="0" err="1">
                <a:latin typeface="Calibri (Body)"/>
              </a:rPr>
              <a:t>Publicarea</a:t>
            </a:r>
            <a:r>
              <a:rPr lang="en-US" sz="2200" dirty="0">
                <a:latin typeface="Calibri (Body)"/>
              </a:rPr>
              <a:t> </a:t>
            </a:r>
            <a:r>
              <a:rPr lang="en-US" sz="2200" dirty="0" err="1">
                <a:latin typeface="Calibri (Body)"/>
              </a:rPr>
              <a:t>anunţului</a:t>
            </a:r>
            <a:r>
              <a:rPr lang="en-US" sz="2200" dirty="0">
                <a:latin typeface="Calibri (Body)"/>
              </a:rPr>
              <a:t> de </a:t>
            </a:r>
            <a:r>
              <a:rPr lang="en-US" sz="2200" dirty="0" err="1">
                <a:latin typeface="Calibri (Body)"/>
              </a:rPr>
              <a:t>intenţie</a:t>
            </a:r>
            <a:r>
              <a:rPr lang="en-US" sz="2200" dirty="0">
                <a:latin typeface="Calibri (Body)"/>
              </a:rPr>
              <a:t> </a:t>
            </a:r>
            <a:r>
              <a:rPr lang="en-US" sz="2200" b="1" dirty="0">
                <a:latin typeface="Calibri (Body)"/>
              </a:rPr>
              <a:t>nu </a:t>
            </a:r>
            <a:r>
              <a:rPr lang="en-US" sz="2200" b="1" dirty="0" err="1">
                <a:latin typeface="Calibri (Body)"/>
              </a:rPr>
              <a:t>creează</a:t>
            </a:r>
            <a:r>
              <a:rPr lang="en-US" sz="2200" b="1" dirty="0">
                <a:latin typeface="Calibri (Body)"/>
              </a:rPr>
              <a:t> </a:t>
            </a:r>
            <a:r>
              <a:rPr lang="en-US" sz="2200" b="1" dirty="0" err="1">
                <a:latin typeface="Calibri (Body)"/>
              </a:rPr>
              <a:t>autorităţii</a:t>
            </a:r>
            <a:r>
              <a:rPr lang="en-US" sz="2200" b="1" dirty="0">
                <a:latin typeface="Calibri (Body)"/>
              </a:rPr>
              <a:t> </a:t>
            </a:r>
            <a:r>
              <a:rPr lang="en-US" sz="2200" b="1" dirty="0" err="1">
                <a:latin typeface="Calibri (Body)"/>
              </a:rPr>
              <a:t>contractante</a:t>
            </a:r>
            <a:r>
              <a:rPr lang="en-US" sz="2200" b="1" dirty="0">
                <a:latin typeface="Calibri (Body)"/>
              </a:rPr>
              <a:t> </a:t>
            </a:r>
            <a:r>
              <a:rPr lang="en-US" sz="2200" b="1" dirty="0" err="1">
                <a:latin typeface="Calibri (Body)"/>
              </a:rPr>
              <a:t>obligaţia</a:t>
            </a:r>
            <a:r>
              <a:rPr lang="en-US" sz="2200" dirty="0">
                <a:latin typeface="Calibri (Body)"/>
              </a:rPr>
              <a:t> de a </a:t>
            </a:r>
            <a:r>
              <a:rPr lang="en-US" sz="2200" dirty="0" err="1">
                <a:latin typeface="Calibri (Body)"/>
              </a:rPr>
              <a:t>efectua</a:t>
            </a:r>
            <a:r>
              <a:rPr lang="en-US" sz="2200" dirty="0">
                <a:latin typeface="Calibri (Body)"/>
              </a:rPr>
              <a:t> </a:t>
            </a:r>
            <a:r>
              <a:rPr lang="en-US" sz="2200" dirty="0" err="1">
                <a:latin typeface="Calibri (Body)"/>
              </a:rPr>
              <a:t>respectiva</a:t>
            </a:r>
            <a:r>
              <a:rPr lang="en-US" sz="2200" dirty="0">
                <a:latin typeface="Calibri (Body)"/>
              </a:rPr>
              <a:t> </a:t>
            </a:r>
            <a:r>
              <a:rPr lang="en-US" sz="2200" dirty="0" err="1">
                <a:latin typeface="Calibri (Body)"/>
              </a:rPr>
              <a:t>achiziţie</a:t>
            </a:r>
            <a:r>
              <a:rPr lang="en-US" sz="2200" dirty="0">
                <a:latin typeface="Calibri (Body)"/>
              </a:rPr>
              <a:t> </a:t>
            </a:r>
            <a:r>
              <a:rPr lang="en-US" sz="2200" dirty="0" err="1">
                <a:latin typeface="Calibri (Body)"/>
              </a:rPr>
              <a:t>publică</a:t>
            </a:r>
            <a:r>
              <a:rPr lang="en-US" sz="2200" dirty="0">
                <a:latin typeface="Calibri (Body)"/>
              </a:rPr>
              <a:t>.</a:t>
            </a:r>
          </a:p>
        </p:txBody>
      </p:sp>
      <p:sp>
        <p:nvSpPr>
          <p:cNvPr id="64517"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6656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4755" name="Title 1"/>
          <p:cNvSpPr txBox="1">
            <a:spLocks/>
          </p:cNvSpPr>
          <p:nvPr/>
        </p:nvSpPr>
        <p:spPr bwMode="auto">
          <a:xfrm>
            <a:off x="457200" y="1143000"/>
            <a:ext cx="8229600" cy="990600"/>
          </a:xfrm>
          <a:prstGeom prst="rect">
            <a:avLst/>
          </a:prstGeom>
          <a:noFill/>
          <a:ln w="9525">
            <a:noFill/>
            <a:miter lim="800000"/>
            <a:headEnd/>
            <a:tailEnd/>
          </a:ln>
        </p:spPr>
        <p:txBody>
          <a:bodyPr anchor="ctr"/>
          <a:lstStyle/>
          <a:p>
            <a:pPr algn="ctr">
              <a:defRPr/>
            </a:pPr>
            <a:endParaRPr lang="ro-RO" sz="3600" b="1" dirty="0">
              <a:solidFill>
                <a:srgbClr val="17375E"/>
              </a:solidFill>
              <a:latin typeface="Calibri" pitchFamily="34" charset="0"/>
            </a:endParaRPr>
          </a:p>
          <a:p>
            <a:pPr algn="ctr">
              <a:defRPr/>
            </a:pPr>
            <a:r>
              <a:rPr lang="ro-RO" sz="2800" b="1" dirty="0">
                <a:latin typeface="Calibri (Body)"/>
              </a:rPr>
              <a:t>Anunțul (invitația) de </a:t>
            </a:r>
            <a:r>
              <a:rPr lang="ro-RO" sz="2800" b="1" dirty="0" smtClean="0">
                <a:latin typeface="Calibri (Body)"/>
              </a:rPr>
              <a:t>participare (art. 28)</a:t>
            </a:r>
            <a:endParaRPr lang="en-US" sz="2800" b="1" dirty="0">
              <a:latin typeface="Calibri (Body)"/>
            </a:endParaRPr>
          </a:p>
        </p:txBody>
      </p:sp>
      <p:sp>
        <p:nvSpPr>
          <p:cNvPr id="74756" name="Title 1"/>
          <p:cNvSpPr txBox="1">
            <a:spLocks/>
          </p:cNvSpPr>
          <p:nvPr/>
        </p:nvSpPr>
        <p:spPr bwMode="auto">
          <a:xfrm>
            <a:off x="539552" y="1628800"/>
            <a:ext cx="8229600" cy="4248472"/>
          </a:xfrm>
          <a:prstGeom prst="rect">
            <a:avLst/>
          </a:prstGeom>
          <a:noFill/>
          <a:ln w="9525">
            <a:noFill/>
            <a:miter lim="800000"/>
            <a:headEnd/>
            <a:tailEnd/>
          </a:ln>
        </p:spPr>
        <p:txBody>
          <a:bodyPr/>
          <a:lstStyle/>
          <a:p>
            <a:pPr algn="ctr">
              <a:defRPr/>
            </a:pPr>
            <a:endParaRPr lang="ro-RO" sz="2400" b="1" dirty="0">
              <a:latin typeface="Calibri" pitchFamily="34" charset="0"/>
            </a:endParaRPr>
          </a:p>
          <a:p>
            <a:pPr algn="ctr">
              <a:defRPr/>
            </a:pPr>
            <a:endParaRPr lang="ro-RO" sz="2000" dirty="0">
              <a:latin typeface="Calibri" pitchFamily="34" charset="0"/>
            </a:endParaRPr>
          </a:p>
          <a:p>
            <a:pPr marL="342900" indent="-342900">
              <a:spcBef>
                <a:spcPts val="1200"/>
              </a:spcBef>
              <a:buFont typeface="Wingdings" panose="05000000000000000000" pitchFamily="2" charset="2"/>
              <a:buChar char="Ø"/>
              <a:defRPr/>
            </a:pPr>
            <a:r>
              <a:rPr lang="en-US" sz="2400" dirty="0" err="1">
                <a:latin typeface="Calibri (Body)"/>
              </a:rPr>
              <a:t>În</a:t>
            </a:r>
            <a:r>
              <a:rPr lang="en-US" sz="2400" dirty="0">
                <a:latin typeface="Calibri (Body)"/>
              </a:rPr>
              <a:t> </a:t>
            </a:r>
            <a:r>
              <a:rPr lang="en-US" sz="2400" dirty="0" err="1">
                <a:latin typeface="Calibri (Body)"/>
              </a:rPr>
              <a:t>vederea</a:t>
            </a:r>
            <a:r>
              <a:rPr lang="en-US" sz="2400" dirty="0">
                <a:latin typeface="Calibri (Body)"/>
              </a:rPr>
              <a:t> </a:t>
            </a:r>
            <a:r>
              <a:rPr lang="en-US" sz="2400" dirty="0" err="1">
                <a:latin typeface="Calibri (Body)"/>
              </a:rPr>
              <a:t>asigurării</a:t>
            </a:r>
            <a:r>
              <a:rPr lang="en-US" sz="2400" dirty="0">
                <a:latin typeface="Calibri (Body)"/>
              </a:rPr>
              <a:t> </a:t>
            </a:r>
            <a:r>
              <a:rPr lang="en-US" sz="2400" dirty="0" err="1">
                <a:latin typeface="Calibri (Body)"/>
              </a:rPr>
              <a:t>transparenţei</a:t>
            </a:r>
            <a:r>
              <a:rPr lang="en-US" sz="2400" dirty="0">
                <a:latin typeface="Calibri (Body)"/>
              </a:rPr>
              <a:t> </a:t>
            </a:r>
            <a:r>
              <a:rPr lang="en-US" sz="2400" dirty="0" err="1">
                <a:latin typeface="Calibri (Body)"/>
              </a:rPr>
              <a:t>atribuirii</a:t>
            </a:r>
            <a:r>
              <a:rPr lang="en-US" sz="2400" dirty="0">
                <a:latin typeface="Calibri (Body)"/>
              </a:rPr>
              <a:t> </a:t>
            </a:r>
            <a:r>
              <a:rPr lang="en-US" sz="2400" dirty="0" err="1">
                <a:latin typeface="Calibri (Body)"/>
              </a:rPr>
              <a:t>contractelor</a:t>
            </a:r>
            <a:r>
              <a:rPr lang="en-US" sz="2400" dirty="0">
                <a:latin typeface="Calibri (Body)"/>
              </a:rPr>
              <a:t> de </a:t>
            </a:r>
            <a:r>
              <a:rPr lang="en-US" sz="2400" dirty="0" err="1">
                <a:latin typeface="Calibri (Body)"/>
              </a:rPr>
              <a:t>achiziţie</a:t>
            </a:r>
            <a:r>
              <a:rPr lang="en-US" sz="2400" dirty="0">
                <a:latin typeface="Calibri (Body)"/>
              </a:rPr>
              <a:t> </a:t>
            </a:r>
            <a:r>
              <a:rPr lang="en-US" sz="2400" dirty="0" err="1">
                <a:latin typeface="Calibri (Body)"/>
              </a:rPr>
              <a:t>publică</a:t>
            </a:r>
            <a:r>
              <a:rPr lang="en-US" sz="2400" dirty="0">
                <a:latin typeface="Calibri (Body)"/>
              </a:rPr>
              <a:t>, </a:t>
            </a:r>
            <a:r>
              <a:rPr lang="en-US" sz="2400" dirty="0" err="1">
                <a:latin typeface="Calibri (Body)"/>
              </a:rPr>
              <a:t>autoritatea</a:t>
            </a:r>
            <a:r>
              <a:rPr lang="en-US" sz="2400" dirty="0">
                <a:latin typeface="Calibri (Body)"/>
              </a:rPr>
              <a:t> </a:t>
            </a:r>
            <a:r>
              <a:rPr lang="en-US" sz="2400" dirty="0" err="1">
                <a:latin typeface="Calibri (Body)"/>
              </a:rPr>
              <a:t>contractantă</a:t>
            </a:r>
            <a:r>
              <a:rPr lang="en-US" sz="2400" dirty="0">
                <a:latin typeface="Calibri (Body)"/>
              </a:rPr>
              <a:t>, </a:t>
            </a:r>
            <a:r>
              <a:rPr lang="en-US" sz="2400" dirty="0" err="1">
                <a:latin typeface="Calibri (Body)"/>
              </a:rPr>
              <a:t>ori</a:t>
            </a:r>
            <a:r>
              <a:rPr lang="en-US" sz="2400" dirty="0">
                <a:latin typeface="Calibri (Body)"/>
              </a:rPr>
              <a:t> de </a:t>
            </a:r>
            <a:r>
              <a:rPr lang="en-US" sz="2400" dirty="0" err="1">
                <a:latin typeface="Calibri (Body)"/>
              </a:rPr>
              <a:t>câte</a:t>
            </a:r>
            <a:r>
              <a:rPr lang="en-US" sz="2400" dirty="0">
                <a:latin typeface="Calibri (Body)"/>
              </a:rPr>
              <a:t> </a:t>
            </a:r>
            <a:r>
              <a:rPr lang="en-US" sz="2400" dirty="0" err="1">
                <a:latin typeface="Calibri (Body)"/>
              </a:rPr>
              <a:t>ori</a:t>
            </a:r>
            <a:r>
              <a:rPr lang="en-US" sz="2400" dirty="0">
                <a:latin typeface="Calibri (Body)"/>
              </a:rPr>
              <a:t> </a:t>
            </a:r>
            <a:r>
              <a:rPr lang="en-US" sz="2400" dirty="0" err="1">
                <a:latin typeface="Calibri (Body)"/>
              </a:rPr>
              <a:t>doreşte</a:t>
            </a:r>
            <a:r>
              <a:rPr lang="en-US" sz="2400" dirty="0">
                <a:latin typeface="Calibri (Body)"/>
              </a:rPr>
              <a:t> </a:t>
            </a:r>
            <a:r>
              <a:rPr lang="en-US" sz="2400" dirty="0" err="1">
                <a:latin typeface="Calibri (Body)"/>
              </a:rPr>
              <a:t>să</a:t>
            </a:r>
            <a:r>
              <a:rPr lang="en-US" sz="2400" dirty="0">
                <a:latin typeface="Calibri (Body)"/>
              </a:rPr>
              <a:t> </a:t>
            </a:r>
            <a:r>
              <a:rPr lang="en-US" sz="2400" dirty="0" err="1">
                <a:latin typeface="Calibri (Body)"/>
              </a:rPr>
              <a:t>atribuie</a:t>
            </a:r>
            <a:r>
              <a:rPr lang="en-US" sz="2400" dirty="0">
                <a:latin typeface="Calibri (Body)"/>
              </a:rPr>
              <a:t> un contract de </a:t>
            </a:r>
            <a:r>
              <a:rPr lang="en-US" sz="2400" dirty="0" err="1">
                <a:latin typeface="Calibri (Body)"/>
              </a:rPr>
              <a:t>achiziţie</a:t>
            </a:r>
            <a:r>
              <a:rPr lang="en-US" sz="2400" dirty="0">
                <a:latin typeface="Calibri (Body)"/>
              </a:rPr>
              <a:t> </a:t>
            </a:r>
            <a:r>
              <a:rPr lang="en-US" sz="2400" dirty="0" err="1">
                <a:latin typeface="Calibri (Body)"/>
              </a:rPr>
              <a:t>publică</a:t>
            </a:r>
            <a:r>
              <a:rPr lang="en-US" sz="2400" dirty="0">
                <a:latin typeface="Calibri (Body)"/>
              </a:rPr>
              <a:t> are </a:t>
            </a:r>
            <a:r>
              <a:rPr lang="en-US" sz="2400" dirty="0" err="1">
                <a:latin typeface="Calibri (Body)"/>
              </a:rPr>
              <a:t>obligaţia</a:t>
            </a:r>
            <a:r>
              <a:rPr lang="en-US" sz="2400" dirty="0">
                <a:latin typeface="Calibri (Body)"/>
              </a:rPr>
              <a:t> de a </a:t>
            </a:r>
            <a:r>
              <a:rPr lang="en-US" sz="2400" dirty="0" err="1">
                <a:latin typeface="Calibri (Body)"/>
              </a:rPr>
              <a:t>publica</a:t>
            </a:r>
            <a:r>
              <a:rPr lang="en-US" sz="2400" dirty="0">
                <a:latin typeface="Calibri (Body)"/>
              </a:rPr>
              <a:t> un </a:t>
            </a:r>
            <a:r>
              <a:rPr lang="en-US" sz="2400" b="1" dirty="0" err="1">
                <a:latin typeface="Calibri (Body)"/>
              </a:rPr>
              <a:t>anunţ</a:t>
            </a:r>
            <a:r>
              <a:rPr lang="en-US" sz="2400" b="1" dirty="0">
                <a:latin typeface="Calibri (Body)"/>
              </a:rPr>
              <a:t> de </a:t>
            </a:r>
            <a:r>
              <a:rPr lang="en-US" sz="2400" b="1" dirty="0" err="1">
                <a:latin typeface="Calibri (Body)"/>
              </a:rPr>
              <a:t>participare</a:t>
            </a:r>
            <a:r>
              <a:rPr lang="en-US" sz="2400" b="1" dirty="0">
                <a:latin typeface="Calibri (Body)"/>
              </a:rPr>
              <a:t> </a:t>
            </a:r>
            <a:r>
              <a:rPr lang="en-US" sz="2400" b="1" dirty="0" err="1">
                <a:latin typeface="Calibri (Body)"/>
              </a:rPr>
              <a:t>sau</a:t>
            </a:r>
            <a:r>
              <a:rPr lang="en-US" sz="2400" b="1" dirty="0">
                <a:latin typeface="Calibri (Body)"/>
              </a:rPr>
              <a:t> o </a:t>
            </a:r>
            <a:r>
              <a:rPr lang="en-US" sz="2400" b="1" dirty="0" err="1">
                <a:latin typeface="Calibri (Body)"/>
              </a:rPr>
              <a:t>invitaţie</a:t>
            </a:r>
            <a:r>
              <a:rPr lang="en-US" sz="2400" b="1" dirty="0">
                <a:latin typeface="Calibri (Body)"/>
              </a:rPr>
              <a:t> de </a:t>
            </a:r>
            <a:r>
              <a:rPr lang="en-US" sz="2400" b="1" dirty="0" err="1">
                <a:latin typeface="Calibri (Body)"/>
              </a:rPr>
              <a:t>participare</a:t>
            </a:r>
            <a:r>
              <a:rPr lang="en-US" sz="2400" dirty="0">
                <a:latin typeface="Calibri (Body)"/>
              </a:rPr>
              <a:t>, </a:t>
            </a:r>
            <a:r>
              <a:rPr lang="en-US" sz="2400" dirty="0" err="1">
                <a:latin typeface="Calibri (Body)"/>
              </a:rPr>
              <a:t>în</a:t>
            </a:r>
            <a:r>
              <a:rPr lang="en-US" sz="2400" dirty="0">
                <a:latin typeface="Calibri (Body)"/>
              </a:rPr>
              <a:t> </a:t>
            </a:r>
            <a:r>
              <a:rPr lang="en-US" sz="2400" dirty="0" err="1">
                <a:latin typeface="Calibri (Body)"/>
              </a:rPr>
              <a:t>funcţie</a:t>
            </a:r>
            <a:r>
              <a:rPr lang="en-US" sz="2400" dirty="0">
                <a:latin typeface="Calibri (Body)"/>
              </a:rPr>
              <a:t> de </a:t>
            </a:r>
            <a:r>
              <a:rPr lang="en-US" sz="2400" dirty="0" err="1">
                <a:latin typeface="Calibri (Body)"/>
              </a:rPr>
              <a:t>procedura</a:t>
            </a:r>
            <a:r>
              <a:rPr lang="en-US" sz="2400" dirty="0">
                <a:latin typeface="Calibri (Body)"/>
              </a:rPr>
              <a:t> </a:t>
            </a:r>
            <a:r>
              <a:rPr lang="en-US" sz="2400" dirty="0" err="1">
                <a:latin typeface="Calibri (Body)"/>
              </a:rPr>
              <a:t>aplicată</a:t>
            </a:r>
            <a:r>
              <a:rPr lang="en-US" sz="2400" dirty="0">
                <a:latin typeface="Calibri (Body)"/>
              </a:rPr>
              <a:t>.</a:t>
            </a:r>
            <a:endParaRPr lang="ro-RO" sz="2400" dirty="0">
              <a:latin typeface="Calibri (Body)"/>
            </a:endParaRPr>
          </a:p>
          <a:p>
            <a:pPr marL="342900" indent="-342900">
              <a:spcBef>
                <a:spcPts val="1200"/>
              </a:spcBef>
              <a:buFont typeface="Wingdings" panose="05000000000000000000" pitchFamily="2" charset="2"/>
              <a:buChar char="Ø"/>
              <a:defRPr/>
            </a:pPr>
            <a:r>
              <a:rPr lang="en-US" sz="2400" dirty="0" err="1">
                <a:latin typeface="Calibri (Body)"/>
              </a:rPr>
              <a:t>Anunţul</a:t>
            </a:r>
            <a:r>
              <a:rPr lang="en-US" sz="2400" dirty="0">
                <a:latin typeface="Calibri (Body)"/>
              </a:rPr>
              <a:t> de </a:t>
            </a:r>
            <a:r>
              <a:rPr lang="en-US" sz="2400" dirty="0" err="1">
                <a:latin typeface="Calibri (Body)"/>
              </a:rPr>
              <a:t>participare</a:t>
            </a:r>
            <a:r>
              <a:rPr lang="en-US" sz="2400" dirty="0">
                <a:latin typeface="Calibri (Body)"/>
              </a:rPr>
              <a:t> se </a:t>
            </a:r>
            <a:r>
              <a:rPr lang="en-US" sz="2400" dirty="0" err="1">
                <a:latin typeface="Calibri (Body)"/>
              </a:rPr>
              <a:t>publică</a:t>
            </a:r>
            <a:r>
              <a:rPr lang="en-US" sz="2400" dirty="0">
                <a:latin typeface="Calibri (Body)"/>
              </a:rPr>
              <a:t> </a:t>
            </a:r>
            <a:r>
              <a:rPr lang="en-US" sz="2400" dirty="0" err="1">
                <a:latin typeface="Calibri (Body)"/>
              </a:rPr>
              <a:t>în</a:t>
            </a:r>
            <a:r>
              <a:rPr lang="ro-RO" sz="2400" dirty="0">
                <a:latin typeface="Calibri (Body)"/>
              </a:rPr>
              <a:t> </a:t>
            </a:r>
            <a:r>
              <a:rPr lang="en-US" sz="2400" dirty="0" err="1">
                <a:latin typeface="Calibri (Body)"/>
              </a:rPr>
              <a:t>Buletinul</a:t>
            </a:r>
            <a:r>
              <a:rPr lang="en-US" sz="2400" dirty="0">
                <a:latin typeface="Calibri (Body)"/>
              </a:rPr>
              <a:t> </a:t>
            </a:r>
            <a:r>
              <a:rPr lang="en-US" sz="2400" dirty="0" err="1">
                <a:latin typeface="Calibri (Body)"/>
              </a:rPr>
              <a:t>Achiziţiilor</a:t>
            </a:r>
            <a:r>
              <a:rPr lang="en-US" sz="2400" dirty="0">
                <a:latin typeface="Calibri (Body)"/>
              </a:rPr>
              <a:t> Publice </a:t>
            </a:r>
            <a:r>
              <a:rPr lang="en-US" sz="2400" dirty="0" err="1">
                <a:latin typeface="Calibri (Body)"/>
              </a:rPr>
              <a:t>şi</a:t>
            </a:r>
            <a:r>
              <a:rPr lang="en-US" sz="2400" dirty="0">
                <a:latin typeface="Calibri (Body)"/>
              </a:rPr>
              <a:t> </a:t>
            </a:r>
            <a:r>
              <a:rPr lang="en-US" sz="2400" dirty="0" err="1">
                <a:latin typeface="Calibri (Body)"/>
              </a:rPr>
              <a:t>pe</a:t>
            </a:r>
            <a:r>
              <a:rPr lang="en-US" sz="2400" dirty="0">
                <a:latin typeface="Calibri (Body)"/>
              </a:rPr>
              <a:t> </a:t>
            </a:r>
            <a:r>
              <a:rPr lang="en-US" sz="2400" dirty="0" err="1">
                <a:latin typeface="Calibri (Body)"/>
              </a:rPr>
              <a:t>pagina</a:t>
            </a:r>
            <a:r>
              <a:rPr lang="en-US" sz="2400" dirty="0">
                <a:latin typeface="Calibri (Body)"/>
              </a:rPr>
              <a:t> web a </a:t>
            </a:r>
            <a:r>
              <a:rPr lang="en-US" sz="2400" dirty="0" err="1">
                <a:latin typeface="Calibri (Body)"/>
              </a:rPr>
              <a:t>Agenţiei</a:t>
            </a:r>
            <a:r>
              <a:rPr lang="ro-RO" sz="2400" dirty="0">
                <a:latin typeface="Calibri (Body)"/>
              </a:rPr>
              <a:t>.</a:t>
            </a:r>
            <a:endParaRPr lang="en-US" sz="2400" dirty="0">
              <a:latin typeface="Calibri (Body)"/>
            </a:endParaRPr>
          </a:p>
        </p:txBody>
      </p:sp>
      <p:sp>
        <p:nvSpPr>
          <p:cNvPr id="66565"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68610"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4755" name="Title 1"/>
          <p:cNvSpPr txBox="1">
            <a:spLocks/>
          </p:cNvSpPr>
          <p:nvPr/>
        </p:nvSpPr>
        <p:spPr bwMode="auto">
          <a:xfrm>
            <a:off x="467544" y="980728"/>
            <a:ext cx="8229600" cy="313184"/>
          </a:xfrm>
          <a:prstGeom prst="rect">
            <a:avLst/>
          </a:prstGeom>
          <a:noFill/>
          <a:ln w="9525">
            <a:noFill/>
            <a:miter lim="800000"/>
            <a:headEnd/>
            <a:tailEnd/>
          </a:ln>
        </p:spPr>
        <p:txBody>
          <a:bodyPr anchor="ctr"/>
          <a:lstStyle/>
          <a:p>
            <a:pPr algn="ctr">
              <a:defRPr/>
            </a:pPr>
            <a:endParaRPr lang="ro-RO" sz="3600" b="1" dirty="0">
              <a:solidFill>
                <a:srgbClr val="17375E"/>
              </a:solidFill>
              <a:latin typeface="Calibri" pitchFamily="34" charset="0"/>
            </a:endParaRPr>
          </a:p>
          <a:p>
            <a:pPr algn="ctr">
              <a:spcBef>
                <a:spcPts val="1200"/>
              </a:spcBef>
            </a:pPr>
            <a:r>
              <a:rPr lang="vi-VN" sz="2800" b="1" dirty="0" smtClean="0">
                <a:latin typeface="Calibri (Body)"/>
              </a:rPr>
              <a:t>Pragurile de </a:t>
            </a:r>
            <a:r>
              <a:rPr lang="ro-RO" sz="2800" b="1" dirty="0" smtClean="0">
                <a:latin typeface="Calibri (Body)"/>
              </a:rPr>
              <a:t>publicare obligatorie a anunțului</a:t>
            </a:r>
            <a:r>
              <a:rPr lang="vi-VN" sz="2800" b="1" dirty="0" smtClean="0">
                <a:latin typeface="Calibri (Body)"/>
              </a:rPr>
              <a:t> în Buletinul Achiziţiilor Publice şi pe pagina Internet www.tender.gov.md</a:t>
            </a:r>
          </a:p>
        </p:txBody>
      </p:sp>
      <p:sp>
        <p:nvSpPr>
          <p:cNvPr id="68612" name="Title 1"/>
          <p:cNvSpPr txBox="1">
            <a:spLocks/>
          </p:cNvSpPr>
          <p:nvPr/>
        </p:nvSpPr>
        <p:spPr bwMode="auto">
          <a:xfrm>
            <a:off x="457200" y="2348880"/>
            <a:ext cx="8229600" cy="4128120"/>
          </a:xfrm>
          <a:prstGeom prst="rect">
            <a:avLst/>
          </a:prstGeom>
          <a:noFill/>
          <a:ln w="9525">
            <a:noFill/>
            <a:miter lim="800000"/>
            <a:headEnd/>
            <a:tailEnd/>
          </a:ln>
        </p:spPr>
        <p:txBody>
          <a:bodyPr/>
          <a:lstStyle/>
          <a:p>
            <a:pPr marL="800100" lvl="1" indent="-342900">
              <a:spcBef>
                <a:spcPts val="1200"/>
              </a:spcBef>
              <a:buFont typeface="Wingdings" pitchFamily="2" charset="2"/>
              <a:buChar char="q"/>
            </a:pPr>
            <a:r>
              <a:rPr lang="vi-VN" sz="2400" b="1" dirty="0" smtClean="0">
                <a:solidFill>
                  <a:srgbClr val="17375E"/>
                </a:solidFill>
                <a:latin typeface="Calibri (Body)"/>
              </a:rPr>
              <a:t>Licitaţii publice</a:t>
            </a:r>
            <a:r>
              <a:rPr lang="ro-RO" sz="2400" b="1" dirty="0" smtClean="0">
                <a:solidFill>
                  <a:srgbClr val="17375E"/>
                </a:solidFill>
                <a:latin typeface="Calibri (Body)"/>
              </a:rPr>
              <a:t>:</a:t>
            </a:r>
            <a:r>
              <a:rPr lang="en-US" sz="2400" b="1" dirty="0" smtClean="0">
                <a:solidFill>
                  <a:srgbClr val="17375E"/>
                </a:solidFill>
                <a:latin typeface="Calibri (Body)"/>
              </a:rPr>
              <a:t>  (20 </a:t>
            </a:r>
            <a:r>
              <a:rPr lang="en-US" sz="2400" b="1" dirty="0" err="1" smtClean="0">
                <a:solidFill>
                  <a:srgbClr val="17375E"/>
                </a:solidFill>
                <a:latin typeface="Calibri (Body)"/>
              </a:rPr>
              <a:t>zile</a:t>
            </a:r>
            <a:r>
              <a:rPr lang="en-US" sz="2400" b="1" dirty="0" smtClean="0">
                <a:solidFill>
                  <a:srgbClr val="17375E"/>
                </a:solidFill>
                <a:latin typeface="Calibri (Body)"/>
              </a:rPr>
              <a:t>)</a:t>
            </a:r>
            <a:endParaRPr lang="vi-VN" sz="2400" b="1" dirty="0" smtClean="0">
              <a:solidFill>
                <a:srgbClr val="17375E"/>
              </a:solidFill>
              <a:latin typeface="Calibri (Body)"/>
            </a:endParaRPr>
          </a:p>
          <a:p>
            <a:pPr>
              <a:spcBef>
                <a:spcPts val="1200"/>
              </a:spcBef>
              <a:buFont typeface="Wingdings" pitchFamily="2" charset="2"/>
              <a:buChar char="ü"/>
            </a:pPr>
            <a:r>
              <a:rPr lang="vi-VN" sz="2400" dirty="0" smtClean="0">
                <a:latin typeface="Calibri (Body)"/>
              </a:rPr>
              <a:t>Bunuri şi servicii – </a:t>
            </a:r>
            <a:r>
              <a:rPr lang="ro-RO" sz="2400" dirty="0" smtClean="0">
                <a:latin typeface="Calibri (Body)"/>
              </a:rPr>
              <a:t>4</a:t>
            </a:r>
            <a:r>
              <a:rPr lang="vi-VN" sz="2400" dirty="0" smtClean="0">
                <a:latin typeface="Calibri (Body)"/>
              </a:rPr>
              <a:t>00 mii lei (fără TVA) şi mai mult</a:t>
            </a:r>
            <a:r>
              <a:rPr lang="ro-RO" sz="2400" dirty="0" smtClean="0">
                <a:latin typeface="Calibri (Body)"/>
              </a:rPr>
              <a:t>;</a:t>
            </a:r>
            <a:endParaRPr lang="vi-VN" sz="2400" dirty="0" smtClean="0">
              <a:latin typeface="Calibri (Body)"/>
            </a:endParaRPr>
          </a:p>
          <a:p>
            <a:pPr>
              <a:spcBef>
                <a:spcPts val="1200"/>
              </a:spcBef>
              <a:buFont typeface="Wingdings" pitchFamily="2" charset="2"/>
              <a:buChar char="ü"/>
            </a:pPr>
            <a:r>
              <a:rPr lang="vi-VN" sz="2400" dirty="0" smtClean="0">
                <a:latin typeface="Calibri (Body)"/>
              </a:rPr>
              <a:t>Lucrări – 1</a:t>
            </a:r>
            <a:r>
              <a:rPr lang="ro-RO" sz="2400" dirty="0" smtClean="0">
                <a:latin typeface="Calibri (Body)"/>
              </a:rPr>
              <a:t>,5</a:t>
            </a:r>
            <a:r>
              <a:rPr lang="vi-VN" sz="2400" dirty="0" smtClean="0">
                <a:latin typeface="Calibri (Body)"/>
              </a:rPr>
              <a:t> m</a:t>
            </a:r>
            <a:r>
              <a:rPr lang="ro-RO" sz="2400" dirty="0" smtClean="0">
                <a:latin typeface="Calibri (Body)"/>
              </a:rPr>
              <a:t>ln</a:t>
            </a:r>
            <a:r>
              <a:rPr lang="vi-VN" sz="2400" dirty="0" smtClean="0">
                <a:latin typeface="Calibri (Body)"/>
              </a:rPr>
              <a:t> lei (fără TVA) şi mai mult</a:t>
            </a:r>
            <a:r>
              <a:rPr lang="ro-RO" sz="2400" dirty="0" smtClean="0">
                <a:latin typeface="Calibri (Body)"/>
              </a:rPr>
              <a:t>.</a:t>
            </a:r>
            <a:r>
              <a:rPr lang="vi-VN" sz="2400" dirty="0" smtClean="0">
                <a:latin typeface="Calibri (Body)"/>
              </a:rPr>
              <a:t> </a:t>
            </a:r>
            <a:endParaRPr lang="ro-RO" sz="2400" dirty="0" smtClean="0">
              <a:latin typeface="Calibri (Body)"/>
            </a:endParaRPr>
          </a:p>
          <a:p>
            <a:pPr>
              <a:spcBef>
                <a:spcPts val="1200"/>
              </a:spcBef>
            </a:pPr>
            <a:endParaRPr lang="vi-VN" sz="1000" dirty="0" smtClean="0">
              <a:latin typeface="Calibri (Body)"/>
            </a:endParaRPr>
          </a:p>
          <a:p>
            <a:pPr marL="800100" lvl="1" indent="-342900">
              <a:spcBef>
                <a:spcPts val="1200"/>
              </a:spcBef>
              <a:buFont typeface="Wingdings" pitchFamily="2" charset="2"/>
              <a:buChar char="q"/>
            </a:pPr>
            <a:r>
              <a:rPr lang="vi-VN" sz="2400" b="1" dirty="0" smtClean="0">
                <a:solidFill>
                  <a:srgbClr val="17375E"/>
                </a:solidFill>
                <a:latin typeface="Calibri (Body)"/>
              </a:rPr>
              <a:t>Cererea ofertelor de preţuri</a:t>
            </a:r>
            <a:r>
              <a:rPr lang="ro-RO" sz="2400" b="1" dirty="0" smtClean="0">
                <a:solidFill>
                  <a:srgbClr val="17375E"/>
                </a:solidFill>
                <a:latin typeface="Calibri (Body)"/>
              </a:rPr>
              <a:t>:</a:t>
            </a:r>
            <a:r>
              <a:rPr lang="en-US" sz="2400" b="1" dirty="0" smtClean="0">
                <a:solidFill>
                  <a:srgbClr val="17375E"/>
                </a:solidFill>
                <a:latin typeface="Calibri (Body)"/>
              </a:rPr>
              <a:t> (7/12 </a:t>
            </a:r>
            <a:r>
              <a:rPr lang="en-US" sz="2400" b="1" dirty="0" err="1" smtClean="0">
                <a:solidFill>
                  <a:srgbClr val="17375E"/>
                </a:solidFill>
                <a:latin typeface="Calibri (Body)"/>
              </a:rPr>
              <a:t>zile</a:t>
            </a:r>
            <a:r>
              <a:rPr lang="en-US" sz="2400" b="1" dirty="0" smtClean="0">
                <a:solidFill>
                  <a:srgbClr val="17375E"/>
                </a:solidFill>
                <a:latin typeface="Calibri (Body)"/>
              </a:rPr>
              <a:t>)</a:t>
            </a:r>
            <a:endParaRPr lang="vi-VN" sz="2400" b="1" dirty="0" smtClean="0">
              <a:solidFill>
                <a:srgbClr val="17375E"/>
              </a:solidFill>
              <a:latin typeface="Calibri (Body)"/>
            </a:endParaRPr>
          </a:p>
          <a:p>
            <a:pPr>
              <a:spcBef>
                <a:spcPts val="1200"/>
              </a:spcBef>
              <a:buFont typeface="Wingdings" pitchFamily="2" charset="2"/>
              <a:buChar char="ü"/>
            </a:pPr>
            <a:r>
              <a:rPr lang="vi-VN" sz="2400" dirty="0" smtClean="0">
                <a:latin typeface="Calibri (Body)"/>
              </a:rPr>
              <a:t>Bunuri şi servicii – de la </a:t>
            </a:r>
            <a:r>
              <a:rPr lang="ro-RO" sz="2400" dirty="0" smtClean="0">
                <a:latin typeface="Calibri (Body)"/>
              </a:rPr>
              <a:t>1</a:t>
            </a:r>
            <a:r>
              <a:rPr lang="vi-VN" sz="2400" dirty="0" smtClean="0">
                <a:latin typeface="Calibri (Body)"/>
              </a:rPr>
              <a:t>50 mii lei – </a:t>
            </a:r>
            <a:r>
              <a:rPr lang="ro-RO" sz="2400" dirty="0" smtClean="0">
                <a:latin typeface="Calibri (Body)"/>
              </a:rPr>
              <a:t>4</a:t>
            </a:r>
            <a:r>
              <a:rPr lang="vi-VN" sz="2400" dirty="0" smtClean="0">
                <a:latin typeface="Calibri (Body)"/>
              </a:rPr>
              <a:t>00 mii lei (fără TVA)</a:t>
            </a:r>
            <a:r>
              <a:rPr lang="ro-RO" sz="2400" dirty="0" smtClean="0">
                <a:latin typeface="Calibri (Body)"/>
              </a:rPr>
              <a:t>;</a:t>
            </a:r>
            <a:r>
              <a:rPr lang="ar-SA" sz="2400" dirty="0" smtClean="0">
                <a:latin typeface="Calibri (Body)"/>
              </a:rPr>
              <a:t>‏</a:t>
            </a:r>
            <a:endParaRPr lang="vi-VN" sz="2400" dirty="0" smtClean="0">
              <a:latin typeface="Calibri (Body)"/>
            </a:endParaRPr>
          </a:p>
          <a:p>
            <a:pPr>
              <a:spcBef>
                <a:spcPts val="1200"/>
              </a:spcBef>
              <a:buFont typeface="Wingdings" pitchFamily="2" charset="2"/>
              <a:buChar char="ü"/>
            </a:pPr>
            <a:r>
              <a:rPr lang="vi-VN" sz="2400" dirty="0" smtClean="0">
                <a:latin typeface="Calibri (Body)"/>
              </a:rPr>
              <a:t>Lucrări –  de la </a:t>
            </a:r>
            <a:r>
              <a:rPr lang="ro-RO" sz="2400" dirty="0" smtClean="0">
                <a:latin typeface="Calibri (Body)"/>
              </a:rPr>
              <a:t>2</a:t>
            </a:r>
            <a:r>
              <a:rPr lang="vi-VN" sz="2400" dirty="0" smtClean="0">
                <a:latin typeface="Calibri (Body)"/>
              </a:rPr>
              <a:t>00 mii lei – 1</a:t>
            </a:r>
            <a:r>
              <a:rPr lang="ro-RO" sz="2400" dirty="0" smtClean="0">
                <a:latin typeface="Calibri (Body)"/>
              </a:rPr>
              <a:t>,5</a:t>
            </a:r>
            <a:r>
              <a:rPr lang="vi-VN" sz="2400" dirty="0" smtClean="0">
                <a:latin typeface="Calibri (Body)"/>
              </a:rPr>
              <a:t> m</a:t>
            </a:r>
            <a:r>
              <a:rPr lang="ro-RO" sz="2400" dirty="0" smtClean="0">
                <a:latin typeface="Calibri (Body)"/>
              </a:rPr>
              <a:t>ln</a:t>
            </a:r>
            <a:r>
              <a:rPr lang="vi-VN" sz="2400" dirty="0" smtClean="0">
                <a:latin typeface="Calibri (Body)"/>
              </a:rPr>
              <a:t> lei (fără TVA)</a:t>
            </a:r>
            <a:r>
              <a:rPr lang="ar-SA" sz="2400" dirty="0" smtClean="0">
                <a:latin typeface="Calibri (Body)"/>
              </a:rPr>
              <a:t>‏</a:t>
            </a:r>
            <a:r>
              <a:rPr lang="ro-RO" sz="2400" dirty="0" smtClean="0">
                <a:latin typeface="Calibri (Body)"/>
              </a:rPr>
              <a:t>.</a:t>
            </a:r>
            <a:endParaRPr lang="vi-VN" sz="2400" dirty="0">
              <a:latin typeface="Calibri (Body)"/>
            </a:endParaRPr>
          </a:p>
        </p:txBody>
      </p:sp>
      <p:sp>
        <p:nvSpPr>
          <p:cNvPr id="68613"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72706"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6803" name="Title 1"/>
          <p:cNvSpPr txBox="1">
            <a:spLocks/>
          </p:cNvSpPr>
          <p:nvPr/>
        </p:nvSpPr>
        <p:spPr bwMode="auto">
          <a:xfrm>
            <a:off x="467544" y="764704"/>
            <a:ext cx="8229600" cy="648816"/>
          </a:xfrm>
          <a:prstGeom prst="rect">
            <a:avLst/>
          </a:prstGeom>
          <a:noFill/>
          <a:ln w="9525">
            <a:noFill/>
            <a:miter lim="800000"/>
            <a:headEnd/>
            <a:tailEnd/>
          </a:ln>
        </p:spPr>
        <p:txBody>
          <a:bodyPr anchor="ctr"/>
          <a:lstStyle/>
          <a:p>
            <a:pPr algn="ctr">
              <a:defRPr/>
            </a:pPr>
            <a:r>
              <a:rPr lang="ro-RO" sz="2800" b="1" dirty="0">
                <a:latin typeface="Calibri (Body)"/>
              </a:rPr>
              <a:t>Documentația de </a:t>
            </a:r>
            <a:r>
              <a:rPr lang="ro-RO" sz="2800" b="1" dirty="0" smtClean="0">
                <a:latin typeface="Calibri (Body)"/>
              </a:rPr>
              <a:t>atribuire (art. 38)</a:t>
            </a:r>
            <a:endParaRPr lang="en-US" sz="2800" b="1" dirty="0">
              <a:latin typeface="Calibri (Body)"/>
            </a:endParaRPr>
          </a:p>
        </p:txBody>
      </p:sp>
      <p:sp>
        <p:nvSpPr>
          <p:cNvPr id="72708" name="Title 1"/>
          <p:cNvSpPr txBox="1">
            <a:spLocks/>
          </p:cNvSpPr>
          <p:nvPr/>
        </p:nvSpPr>
        <p:spPr bwMode="auto">
          <a:xfrm>
            <a:off x="457200" y="1412776"/>
            <a:ext cx="8229600" cy="5064224"/>
          </a:xfrm>
          <a:prstGeom prst="rect">
            <a:avLst/>
          </a:prstGeom>
          <a:noFill/>
          <a:ln w="9525">
            <a:noFill/>
            <a:miter lim="800000"/>
            <a:headEnd/>
            <a:tailEnd/>
          </a:ln>
        </p:spPr>
        <p:txBody>
          <a:bodyPr/>
          <a:lstStyle/>
          <a:p>
            <a:pPr marL="342900" indent="-342900">
              <a:spcBef>
                <a:spcPts val="600"/>
              </a:spcBef>
              <a:spcAft>
                <a:spcPct val="20000"/>
              </a:spcAft>
              <a:buFont typeface="Wingdings" pitchFamily="2" charset="2"/>
              <a:buChar char="Ø"/>
            </a:pPr>
            <a:r>
              <a:rPr lang="de-DE" sz="2200" b="1" dirty="0">
                <a:latin typeface="Calibri (Body)"/>
              </a:rPr>
              <a:t>Documentaţia </a:t>
            </a:r>
            <a:r>
              <a:rPr lang="ro-RO" sz="2200" b="1" dirty="0">
                <a:latin typeface="Calibri (Body)"/>
              </a:rPr>
              <a:t>de atribuire</a:t>
            </a:r>
            <a:r>
              <a:rPr lang="de-DE" sz="2200" b="1" dirty="0">
                <a:latin typeface="Calibri (Body)"/>
              </a:rPr>
              <a:t> </a:t>
            </a:r>
            <a:r>
              <a:rPr lang="de-DE" sz="2200" dirty="0">
                <a:latin typeface="Calibri (Body)"/>
              </a:rPr>
              <a:t>este documentaţie care cuprinde toate informaţiile legate de obiectul contractului de achiziţii publice şi de procedura de atribuire a acestuia, inclusiv </a:t>
            </a:r>
            <a:r>
              <a:rPr lang="de-DE" sz="2200" b="1" dirty="0">
                <a:latin typeface="Calibri (Body)"/>
              </a:rPr>
              <a:t>caietul de sarcini </a:t>
            </a:r>
            <a:r>
              <a:rPr lang="de-DE" sz="2200" dirty="0">
                <a:latin typeface="Calibri (Body)"/>
              </a:rPr>
              <a:t>sau, după caz, </a:t>
            </a:r>
            <a:r>
              <a:rPr lang="de-DE" sz="2200" b="1" dirty="0">
                <a:latin typeface="Calibri (Body)"/>
              </a:rPr>
              <a:t>documentaţia descriptivă</a:t>
            </a:r>
            <a:r>
              <a:rPr lang="de-DE" sz="2200" dirty="0">
                <a:latin typeface="Calibri (Body)"/>
              </a:rPr>
              <a:t>.</a:t>
            </a:r>
            <a:endParaRPr lang="ro-RO" sz="2200" dirty="0">
              <a:latin typeface="Calibri (Body)"/>
            </a:endParaRPr>
          </a:p>
          <a:p>
            <a:pPr marL="342900" indent="-342900">
              <a:spcBef>
                <a:spcPts val="600"/>
              </a:spcBef>
              <a:spcAft>
                <a:spcPct val="20000"/>
              </a:spcAft>
              <a:buFont typeface="Wingdings" pitchFamily="2" charset="2"/>
              <a:buChar char="Ø"/>
            </a:pPr>
            <a:r>
              <a:rPr lang="de-DE" sz="2200" dirty="0">
                <a:latin typeface="Calibri (Body)"/>
              </a:rPr>
              <a:t>Documentaţia </a:t>
            </a:r>
            <a:r>
              <a:rPr lang="ro-RO" sz="2200" dirty="0">
                <a:latin typeface="Calibri (Body)"/>
              </a:rPr>
              <a:t>de atribuire</a:t>
            </a:r>
            <a:r>
              <a:rPr lang="de-DE" sz="2200" dirty="0">
                <a:latin typeface="Calibri (Body)"/>
              </a:rPr>
              <a:t> trebuie să fie finalizată înainte de</a:t>
            </a:r>
            <a:r>
              <a:rPr lang="ro-RO" sz="2200" dirty="0">
                <a:latin typeface="Calibri (Body)"/>
              </a:rPr>
              <a:t> </a:t>
            </a:r>
            <a:r>
              <a:rPr lang="de-DE" sz="2200" dirty="0">
                <a:latin typeface="Calibri (Body)"/>
              </a:rPr>
              <a:t>transmiterea</a:t>
            </a:r>
            <a:r>
              <a:rPr lang="ro-RO" sz="2200" dirty="0">
                <a:latin typeface="Calibri (Body)"/>
              </a:rPr>
              <a:t> </a:t>
            </a:r>
            <a:r>
              <a:rPr lang="de-DE" sz="2200" dirty="0">
                <a:latin typeface="Calibri (Body)"/>
              </a:rPr>
              <a:t>spre publicare a anunţului/invitației de participare</a:t>
            </a:r>
            <a:r>
              <a:rPr lang="ro-RO" sz="2200" dirty="0">
                <a:latin typeface="Calibri (Body)"/>
              </a:rPr>
              <a:t>.</a:t>
            </a:r>
          </a:p>
          <a:p>
            <a:pPr marL="342900" indent="-342900">
              <a:spcBef>
                <a:spcPts val="600"/>
              </a:spcBef>
              <a:spcAft>
                <a:spcPct val="20000"/>
              </a:spcAft>
              <a:buFont typeface="Wingdings" pitchFamily="2" charset="2"/>
              <a:buChar char="Ø"/>
            </a:pPr>
            <a:r>
              <a:rPr lang="de-DE" sz="2200" b="1" dirty="0">
                <a:latin typeface="Calibri (Body)"/>
              </a:rPr>
              <a:t>Documentaţia standard </a:t>
            </a:r>
            <a:r>
              <a:rPr lang="de-DE" sz="2200" dirty="0">
                <a:latin typeface="Calibri (Body)"/>
              </a:rPr>
              <a:t>se structurează astfel:</a:t>
            </a:r>
          </a:p>
          <a:p>
            <a:pPr marL="800100" lvl="1" indent="-342900">
              <a:buFont typeface="Arial" charset="0"/>
              <a:buChar char="•"/>
            </a:pPr>
            <a:r>
              <a:rPr lang="de-DE" sz="2200" dirty="0">
                <a:latin typeface="Calibri (Body)"/>
              </a:rPr>
              <a:t>Instrucțiunile </a:t>
            </a:r>
            <a:r>
              <a:rPr lang="ro-RO" sz="2200" dirty="0">
                <a:latin typeface="Calibri (Body)"/>
              </a:rPr>
              <a:t>pentru</a:t>
            </a:r>
            <a:r>
              <a:rPr lang="de-DE" sz="2200" dirty="0">
                <a:latin typeface="Calibri (Body)"/>
              </a:rPr>
              <a:t> ofertanți/candidați</a:t>
            </a:r>
            <a:r>
              <a:rPr lang="ro-RO" sz="2200" dirty="0">
                <a:latin typeface="Calibri (Body)"/>
              </a:rPr>
              <a:t>;</a:t>
            </a:r>
          </a:p>
          <a:p>
            <a:pPr marL="800100" lvl="1" indent="-342900">
              <a:buFont typeface="Arial" charset="0"/>
              <a:buChar char="•"/>
            </a:pPr>
            <a:r>
              <a:rPr lang="ro-RO" sz="2200" dirty="0">
                <a:latin typeface="Calibri (Body)"/>
              </a:rPr>
              <a:t>Fișa de date a achiziției (FDA);</a:t>
            </a:r>
            <a:endParaRPr lang="de-DE" sz="2200" dirty="0">
              <a:latin typeface="Calibri (Body)"/>
            </a:endParaRPr>
          </a:p>
          <a:p>
            <a:pPr marL="800100" lvl="1" indent="-342900">
              <a:buFont typeface="Arial" charset="0"/>
              <a:buChar char="•"/>
            </a:pPr>
            <a:r>
              <a:rPr lang="de-DE" sz="2200" dirty="0">
                <a:latin typeface="Calibri (Body)"/>
              </a:rPr>
              <a:t>Caietul de sarcini sau, după caz, documentaţia descriptivă;</a:t>
            </a:r>
          </a:p>
          <a:p>
            <a:pPr marL="800100" lvl="1" indent="-342900">
              <a:buFont typeface="Arial" charset="0"/>
              <a:buChar char="•"/>
            </a:pPr>
            <a:r>
              <a:rPr lang="de-DE" sz="2200" dirty="0">
                <a:latin typeface="Calibri (Body)"/>
              </a:rPr>
              <a:t>Modelul orientativ de contract;</a:t>
            </a:r>
          </a:p>
          <a:p>
            <a:pPr marL="800100" lvl="1" indent="-342900">
              <a:buFont typeface="Arial" charset="0"/>
              <a:buChar char="•"/>
            </a:pPr>
            <a:r>
              <a:rPr lang="de-DE" sz="2200" dirty="0">
                <a:latin typeface="Calibri (Body)"/>
              </a:rPr>
              <a:t>Formulare</a:t>
            </a:r>
            <a:r>
              <a:rPr lang="ro-RO" sz="2200" dirty="0">
                <a:latin typeface="Calibri (Body)"/>
              </a:rPr>
              <a:t>.</a:t>
            </a:r>
            <a:endParaRPr lang="de-DE" sz="2200" dirty="0">
              <a:latin typeface="Calibri (Body)"/>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700808"/>
            <a:ext cx="8458200" cy="4392488"/>
          </a:xfrm>
        </p:spPr>
        <p:txBody>
          <a:bodyPr/>
          <a:lstStyle/>
          <a:p>
            <a:pPr algn="just">
              <a:buFont typeface="Wingdings" pitchFamily="2" charset="2"/>
              <a:buChar char="Ø"/>
            </a:pPr>
            <a:r>
              <a:rPr lang="vi-VN" sz="2200" b="1" dirty="0" smtClean="0">
                <a:solidFill>
                  <a:schemeClr val="tx1"/>
                </a:solidFill>
                <a:latin typeface="Calibri (Body)"/>
              </a:rPr>
              <a:t>Modificările</a:t>
            </a:r>
            <a:r>
              <a:rPr lang="vi-VN" sz="2200" dirty="0" smtClean="0">
                <a:solidFill>
                  <a:schemeClr val="tx1"/>
                </a:solidFill>
                <a:latin typeface="Calibri (Body)"/>
              </a:rPr>
              <a:t> </a:t>
            </a:r>
            <a:r>
              <a:rPr lang="en-US" sz="2200" dirty="0" err="1" smtClean="0">
                <a:solidFill>
                  <a:schemeClr val="tx1"/>
                </a:solidFill>
                <a:latin typeface="Calibri (Body)"/>
              </a:rPr>
              <a:t>aprobate</a:t>
            </a:r>
            <a:r>
              <a:rPr lang="en-US" sz="2200" dirty="0" smtClean="0">
                <a:solidFill>
                  <a:schemeClr val="tx1"/>
                </a:solidFill>
                <a:latin typeface="Calibri (Body)"/>
              </a:rPr>
              <a:t> </a:t>
            </a:r>
            <a:r>
              <a:rPr lang="da-DK" sz="2200" dirty="0" smtClean="0">
                <a:solidFill>
                  <a:schemeClr val="tx1"/>
                </a:solidFill>
                <a:latin typeface="Calibri (Body)"/>
              </a:rPr>
              <a:t>prin LP 299 din 23.09.2016,</a:t>
            </a:r>
            <a:r>
              <a:rPr lang="ro-RO" sz="2200" dirty="0" smtClean="0">
                <a:solidFill>
                  <a:schemeClr val="tx1"/>
                </a:solidFill>
                <a:latin typeface="Calibri (Body)"/>
              </a:rPr>
              <a:t> </a:t>
            </a:r>
            <a:r>
              <a:rPr lang="da-DK" sz="2200" dirty="0" smtClean="0">
                <a:solidFill>
                  <a:schemeClr val="tx1"/>
                </a:solidFill>
                <a:latin typeface="Calibri (Body)"/>
              </a:rPr>
              <a:t>MO379-386/04.11.16, art.</a:t>
            </a:r>
            <a:r>
              <a:rPr lang="ro-RO" sz="2200" dirty="0" smtClean="0">
                <a:solidFill>
                  <a:schemeClr val="tx1"/>
                </a:solidFill>
                <a:latin typeface="Calibri (Body)"/>
              </a:rPr>
              <a:t> </a:t>
            </a:r>
            <a:r>
              <a:rPr lang="da-DK" sz="2200" dirty="0" smtClean="0">
                <a:solidFill>
                  <a:schemeClr val="tx1"/>
                </a:solidFill>
                <a:latin typeface="Calibri (Body)"/>
              </a:rPr>
              <a:t>777</a:t>
            </a:r>
            <a:r>
              <a:rPr lang="vi-VN" sz="2200" dirty="0" smtClean="0">
                <a:solidFill>
                  <a:schemeClr val="tx1"/>
                </a:solidFill>
                <a:latin typeface="Calibri (Body)"/>
              </a:rPr>
              <a:t> vin sa simplifice desfășurarea procedurilor de achiziții publice.</a:t>
            </a:r>
            <a:endParaRPr lang="ro-RO" sz="2200" dirty="0" smtClean="0">
              <a:solidFill>
                <a:schemeClr val="tx1"/>
              </a:solidFill>
              <a:latin typeface="Calibri (Body)"/>
            </a:endParaRPr>
          </a:p>
          <a:p>
            <a:pPr algn="just"/>
            <a:endParaRPr lang="ro-RO" sz="800" dirty="0" smtClean="0">
              <a:solidFill>
                <a:schemeClr val="tx1"/>
              </a:solidFill>
              <a:latin typeface="Calibri (Body)"/>
            </a:endParaRPr>
          </a:p>
          <a:p>
            <a:pPr algn="just">
              <a:buFont typeface="Wingdings" pitchFamily="2" charset="2"/>
              <a:buChar char="Ø"/>
            </a:pPr>
            <a:r>
              <a:rPr lang="ro-RO" sz="2200" dirty="0" smtClean="0">
                <a:solidFill>
                  <a:schemeClr val="tx1"/>
                </a:solidFill>
                <a:latin typeface="Calibri (Body)"/>
              </a:rPr>
              <a:t> Î</a:t>
            </a:r>
            <a:r>
              <a:rPr lang="vi-VN" sz="2200" dirty="0" smtClean="0">
                <a:solidFill>
                  <a:schemeClr val="tx1"/>
                </a:solidFill>
                <a:latin typeface="Calibri (Body)"/>
              </a:rPr>
              <a:t>ncepând cu </a:t>
            </a:r>
            <a:r>
              <a:rPr lang="vi-VN" sz="2200" b="1" dirty="0" smtClean="0">
                <a:solidFill>
                  <a:schemeClr val="tx1"/>
                </a:solidFill>
                <a:latin typeface="Calibri (Body)"/>
              </a:rPr>
              <a:t>01.01.2017</a:t>
            </a:r>
            <a:r>
              <a:rPr lang="ro-RO" sz="2200" dirty="0" smtClean="0">
                <a:solidFill>
                  <a:schemeClr val="tx1"/>
                </a:solidFill>
                <a:latin typeface="Calibri (Body)"/>
              </a:rPr>
              <a:t>,</a:t>
            </a:r>
            <a:r>
              <a:rPr lang="vi-VN" sz="2200" dirty="0" smtClean="0">
                <a:solidFill>
                  <a:schemeClr val="tx1"/>
                </a:solidFill>
                <a:latin typeface="Calibri (Body)"/>
              </a:rPr>
              <a:t> Agenția Achiziții Publice va desfășura activitatea </a:t>
            </a:r>
            <a:r>
              <a:rPr lang="vi-VN" sz="2200" b="1" dirty="0" smtClean="0">
                <a:solidFill>
                  <a:schemeClr val="tx1"/>
                </a:solidFill>
                <a:latin typeface="Calibri (Body)"/>
              </a:rPr>
              <a:t>doar la sediul central </a:t>
            </a:r>
            <a:r>
              <a:rPr lang="vi-VN" sz="2200" dirty="0" smtClean="0">
                <a:solidFill>
                  <a:schemeClr val="tx1"/>
                </a:solidFill>
                <a:latin typeface="Calibri (Body)"/>
              </a:rPr>
              <a:t>și nu va mai dispune de subdiviziuni teritoriale.</a:t>
            </a:r>
            <a:endParaRPr lang="ro-RO" sz="2200" dirty="0" smtClean="0">
              <a:solidFill>
                <a:schemeClr val="tx1"/>
              </a:solidFill>
              <a:latin typeface="Calibri (Body)"/>
            </a:endParaRPr>
          </a:p>
          <a:p>
            <a:pPr algn="just"/>
            <a:endParaRPr lang="ro-RO" sz="800" dirty="0" smtClean="0">
              <a:solidFill>
                <a:schemeClr val="tx1"/>
              </a:solidFill>
              <a:latin typeface="Calibri (Body)"/>
            </a:endParaRPr>
          </a:p>
          <a:p>
            <a:pPr algn="just">
              <a:buFont typeface="Wingdings" pitchFamily="2" charset="2"/>
              <a:buChar char="Ø"/>
            </a:pPr>
            <a:r>
              <a:rPr lang="ro-RO" sz="2200" dirty="0" smtClean="0">
                <a:solidFill>
                  <a:schemeClr val="tx1"/>
                </a:solidFill>
                <a:latin typeface="Calibri (Body)"/>
              </a:rPr>
              <a:t> A</a:t>
            </a:r>
            <a:r>
              <a:rPr lang="vi-VN" sz="2200" dirty="0" smtClean="0">
                <a:solidFill>
                  <a:schemeClr val="tx1"/>
                </a:solidFill>
                <a:latin typeface="Calibri (Body)"/>
              </a:rPr>
              <a:t>utoritățile contractante care desfășoară procedurile de achiziții pe </a:t>
            </a:r>
            <a:r>
              <a:rPr lang="vi-VN" sz="2200" b="1" dirty="0" smtClean="0">
                <a:solidFill>
                  <a:schemeClr val="tx1"/>
                </a:solidFill>
                <a:latin typeface="Calibri (Body)"/>
              </a:rPr>
              <a:t>suport de hârtie</a:t>
            </a:r>
            <a:r>
              <a:rPr lang="vi-VN" sz="2200" dirty="0" smtClean="0">
                <a:solidFill>
                  <a:schemeClr val="tx1"/>
                </a:solidFill>
                <a:latin typeface="Calibri (Body)"/>
              </a:rPr>
              <a:t>,  vor prezenta anunțurile de participare pentru publicare în Buletinul Achizițiilor Publice (BAP) și dările de seamă în </a:t>
            </a:r>
            <a:r>
              <a:rPr lang="vi-VN" sz="2200" b="1" dirty="0" smtClean="0">
                <a:solidFill>
                  <a:schemeClr val="tx1"/>
                </a:solidFill>
                <a:latin typeface="Calibri (Body)"/>
              </a:rPr>
              <a:t>format electronic</a:t>
            </a:r>
            <a:r>
              <a:rPr lang="vi-VN" sz="2200" dirty="0" smtClean="0">
                <a:solidFill>
                  <a:schemeClr val="tx1"/>
                </a:solidFill>
                <a:latin typeface="Calibri (Body)"/>
              </a:rPr>
              <a:t> prin poșta electronică (de la </a:t>
            </a:r>
            <a:r>
              <a:rPr lang="vi-VN" sz="2200" b="1" dirty="0" smtClean="0">
                <a:solidFill>
                  <a:schemeClr val="tx1"/>
                </a:solidFill>
                <a:latin typeface="Calibri (Body)"/>
              </a:rPr>
              <a:t>adresele de e-mail oficiale</a:t>
            </a:r>
            <a:r>
              <a:rPr lang="vi-VN" sz="2200" dirty="0" smtClean="0">
                <a:solidFill>
                  <a:schemeClr val="tx1"/>
                </a:solidFill>
                <a:latin typeface="Calibri (Body)"/>
              </a:rPr>
              <a:t> ale autorităților contractante).</a:t>
            </a:r>
            <a:r>
              <a:rPr lang="vi-VN" dirty="0" smtClean="0">
                <a:solidFill>
                  <a:schemeClr val="tx1"/>
                </a:solidFill>
                <a:latin typeface="Calibri (Body)"/>
              </a:rPr>
              <a:t> </a:t>
            </a:r>
            <a:endParaRPr lang="ro-RO" dirty="0">
              <a:solidFill>
                <a:schemeClr val="tx1"/>
              </a:solidFill>
              <a:latin typeface="Calibri (Body)"/>
            </a:endParaRPr>
          </a:p>
        </p:txBody>
      </p:sp>
      <p:sp>
        <p:nvSpPr>
          <p:cNvPr id="4" name="Slide Number Placeholder 3"/>
          <p:cNvSpPr>
            <a:spLocks noGrp="1"/>
          </p:cNvSpPr>
          <p:nvPr>
            <p:ph type="sldNum" sz="quarter" idx="12"/>
          </p:nvPr>
        </p:nvSpPr>
        <p:spPr/>
        <p:txBody>
          <a:bodyPr/>
          <a:lstStyle/>
          <a:p>
            <a:fld id="{CB573DF2-9C6A-4FE4-8B41-1EB2FC9D0D81}" type="slidenum">
              <a:rPr lang="ro-RO" smtClean="0"/>
              <a:pPr/>
              <a:t>2</a:t>
            </a:fld>
            <a:endParaRPr lang="ro-RO"/>
          </a:p>
        </p:txBody>
      </p:sp>
      <p:sp>
        <p:nvSpPr>
          <p:cNvPr id="6" name="Subtitle 2"/>
          <p:cNvSpPr txBox="1">
            <a:spLocks/>
          </p:cNvSpPr>
          <p:nvPr/>
        </p:nvSpPr>
        <p:spPr>
          <a:xfrm>
            <a:off x="179512" y="908720"/>
            <a:ext cx="8712968" cy="698376"/>
          </a:xfrm>
          <a:prstGeom prst="rect">
            <a:avLst/>
          </a:prstGeom>
        </p:spPr>
        <p:txBody>
          <a:bodyPr anchor="b"/>
          <a:lstStyle/>
          <a:p>
            <a:pPr lvl="0" algn="ctr" eaLnBrk="0" hangingPunct="0">
              <a:spcBef>
                <a:spcPct val="20000"/>
              </a:spcBef>
            </a:pPr>
            <a:r>
              <a:rPr lang="ro-RO" sz="2800" b="1" dirty="0" smtClean="0">
                <a:latin typeface="Calibri (Body)"/>
              </a:rPr>
              <a:t>Modificări în procesul de desfășurare a procedurilor de achiziții publice</a:t>
            </a:r>
            <a:endParaRPr kumimoji="0" lang="ro-RO"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7065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4755" name="Title 1"/>
          <p:cNvSpPr txBox="1">
            <a:spLocks/>
          </p:cNvSpPr>
          <p:nvPr/>
        </p:nvSpPr>
        <p:spPr bwMode="auto">
          <a:xfrm>
            <a:off x="323528" y="692696"/>
            <a:ext cx="8496944" cy="907504"/>
          </a:xfrm>
          <a:prstGeom prst="rect">
            <a:avLst/>
          </a:prstGeom>
          <a:noFill/>
          <a:ln w="9525">
            <a:noFill/>
            <a:miter lim="800000"/>
            <a:headEnd/>
            <a:tailEnd/>
          </a:ln>
        </p:spPr>
        <p:txBody>
          <a:bodyPr anchor="ctr"/>
          <a:lstStyle/>
          <a:p>
            <a:pPr algn="ctr">
              <a:defRPr/>
            </a:pPr>
            <a:r>
              <a:rPr lang="ro-RO" sz="2800" b="1" dirty="0">
                <a:latin typeface="Calibri (Body)"/>
              </a:rPr>
              <a:t>Reguli de </a:t>
            </a:r>
            <a:r>
              <a:rPr lang="ro-RO" sz="2800" b="1" dirty="0" smtClean="0">
                <a:latin typeface="Calibri (Body)"/>
              </a:rPr>
              <a:t>comunicare (art. 32). Clarificări</a:t>
            </a:r>
            <a:r>
              <a:rPr lang="ro-RO" sz="2800" b="1" dirty="0" smtClean="0">
                <a:solidFill>
                  <a:schemeClr val="tx2">
                    <a:lumMod val="75000"/>
                  </a:schemeClr>
                </a:solidFill>
                <a:latin typeface="Calibri (Body)"/>
              </a:rPr>
              <a:t> (art. 34)</a:t>
            </a:r>
            <a:endParaRPr lang="en-US" sz="2800" b="1" dirty="0">
              <a:solidFill>
                <a:schemeClr val="tx2">
                  <a:lumMod val="75000"/>
                </a:schemeClr>
              </a:solidFill>
              <a:latin typeface="Calibri (Body)"/>
            </a:endParaRPr>
          </a:p>
        </p:txBody>
      </p:sp>
      <p:sp>
        <p:nvSpPr>
          <p:cNvPr id="70660" name="Title 1"/>
          <p:cNvSpPr txBox="1">
            <a:spLocks/>
          </p:cNvSpPr>
          <p:nvPr/>
        </p:nvSpPr>
        <p:spPr bwMode="auto">
          <a:xfrm>
            <a:off x="457200" y="1377950"/>
            <a:ext cx="8229600" cy="5075386"/>
          </a:xfrm>
          <a:prstGeom prst="rect">
            <a:avLst/>
          </a:prstGeom>
          <a:noFill/>
          <a:ln w="9525">
            <a:noFill/>
            <a:miter lim="800000"/>
            <a:headEnd/>
            <a:tailEnd/>
          </a:ln>
        </p:spPr>
        <p:txBody>
          <a:bodyPr/>
          <a:lstStyle/>
          <a:p>
            <a:pPr marL="342900" indent="-342900">
              <a:spcBef>
                <a:spcPts val="1200"/>
              </a:spcBef>
              <a:buFont typeface="Wingdings" pitchFamily="2" charset="2"/>
              <a:buChar char="Ø"/>
            </a:pPr>
            <a:r>
              <a:rPr lang="vi-VN" sz="2200" b="1" dirty="0" smtClean="0">
                <a:latin typeface="Calibri (Body)"/>
              </a:rPr>
              <a:t>Orice comunicare</a:t>
            </a:r>
            <a:r>
              <a:rPr lang="vi-VN" sz="2200" dirty="0" smtClean="0">
                <a:latin typeface="Calibri (Body)"/>
              </a:rPr>
              <a:t>, cerere, informare, notificare şi altele asemenea, prevăzute în prezenta lege, trebuie să fie </a:t>
            </a:r>
            <a:r>
              <a:rPr lang="vi-VN" sz="2200" b="1" dirty="0" smtClean="0">
                <a:latin typeface="Calibri (Body)"/>
              </a:rPr>
              <a:t>transmise în scris</a:t>
            </a:r>
            <a:r>
              <a:rPr lang="vi-VN" sz="2200" dirty="0" smtClean="0">
                <a:latin typeface="Calibri (Body)"/>
              </a:rPr>
              <a:t>. </a:t>
            </a:r>
          </a:p>
          <a:p>
            <a:pPr marL="342900" indent="-342900">
              <a:spcBef>
                <a:spcPts val="1200"/>
              </a:spcBef>
              <a:buFont typeface="Wingdings" pitchFamily="2" charset="2"/>
              <a:buChar char="Ø"/>
            </a:pPr>
            <a:r>
              <a:rPr lang="vi-VN" sz="2200" dirty="0" smtClean="0">
                <a:latin typeface="Calibri (Body)"/>
              </a:rPr>
              <a:t>Orice document scris trebuie </a:t>
            </a:r>
            <a:r>
              <a:rPr lang="vi-VN" sz="2200" b="1" dirty="0" smtClean="0">
                <a:latin typeface="Calibri (Body)"/>
              </a:rPr>
              <a:t>înregistrat</a:t>
            </a:r>
            <a:r>
              <a:rPr lang="vi-VN" sz="2200" dirty="0" smtClean="0">
                <a:latin typeface="Calibri (Body)"/>
              </a:rPr>
              <a:t> în momentul transmiterii și, respectiv, în momentul primirii. </a:t>
            </a:r>
            <a:endParaRPr lang="ro-RO" sz="2200" dirty="0" smtClean="0">
              <a:latin typeface="Calibri (Body)"/>
            </a:endParaRPr>
          </a:p>
          <a:p>
            <a:pPr marL="342900" indent="-342900">
              <a:spcBef>
                <a:spcPts val="600"/>
              </a:spcBef>
              <a:spcAft>
                <a:spcPct val="20000"/>
              </a:spcAft>
              <a:buFont typeface="Wingdings" pitchFamily="2" charset="2"/>
              <a:buChar char="Ø"/>
            </a:pPr>
            <a:r>
              <a:rPr lang="vi-VN" sz="2200" dirty="0" smtClean="0">
                <a:latin typeface="Calibri (Body)"/>
              </a:rPr>
              <a:t>Orice operator economic interesat </a:t>
            </a:r>
            <a:r>
              <a:rPr lang="vi-VN" sz="2200" b="1" dirty="0" smtClean="0">
                <a:latin typeface="Calibri (Body)"/>
              </a:rPr>
              <a:t>are dreptul </a:t>
            </a:r>
            <a:r>
              <a:rPr lang="vi-VN" sz="2200" dirty="0" smtClean="0">
                <a:latin typeface="Calibri (Body)"/>
              </a:rPr>
              <a:t>de a solicita </a:t>
            </a:r>
            <a:r>
              <a:rPr lang="vi-VN" sz="2200" b="1" dirty="0" smtClean="0">
                <a:latin typeface="Calibri (Body)"/>
              </a:rPr>
              <a:t>clarificări</a:t>
            </a:r>
            <a:r>
              <a:rPr lang="vi-VN" sz="2200" dirty="0" smtClean="0">
                <a:latin typeface="Calibri (Body)"/>
              </a:rPr>
              <a:t> privind documentaţia de atribuire. </a:t>
            </a:r>
          </a:p>
          <a:p>
            <a:pPr marL="342900" indent="-342900">
              <a:spcBef>
                <a:spcPts val="600"/>
              </a:spcBef>
              <a:spcAft>
                <a:spcPct val="20000"/>
              </a:spcAft>
              <a:buFont typeface="Wingdings" pitchFamily="2" charset="2"/>
              <a:buChar char="Ø"/>
            </a:pPr>
            <a:r>
              <a:rPr lang="vi-VN" sz="2200" dirty="0" smtClean="0">
                <a:latin typeface="Calibri (Body)"/>
              </a:rPr>
              <a:t>Autoritatea contractantă </a:t>
            </a:r>
            <a:r>
              <a:rPr lang="vi-VN" sz="2200" b="1" dirty="0" smtClean="0">
                <a:latin typeface="Calibri (Body)"/>
              </a:rPr>
              <a:t>are obligaţia </a:t>
            </a:r>
            <a:r>
              <a:rPr lang="vi-VN" sz="2200" dirty="0" smtClean="0">
                <a:latin typeface="Calibri (Body)"/>
              </a:rPr>
              <a:t>de a răspunde, în mod clar, complet şi fără ambiguităţi, cît mai repede posibil, la orice clarificare solicitată, într-o perioadă care nu trebuie să depăşească, de regulă, </a:t>
            </a:r>
            <a:r>
              <a:rPr lang="vi-VN" sz="2200" b="1" dirty="0" smtClean="0">
                <a:latin typeface="Calibri (Body)"/>
              </a:rPr>
              <a:t>3 zile lucrătoare </a:t>
            </a:r>
            <a:r>
              <a:rPr lang="vi-VN" sz="2200" dirty="0" smtClean="0">
                <a:latin typeface="Calibri (Body)"/>
              </a:rPr>
              <a:t>de la primirea unei astfel de solicitări din partea operatorului economic, cu excepţia procedurii de </a:t>
            </a:r>
            <a:r>
              <a:rPr lang="ro-RO" sz="2200" b="1" dirty="0" smtClean="0">
                <a:latin typeface="Calibri (Body)"/>
              </a:rPr>
              <a:t>COP</a:t>
            </a:r>
            <a:r>
              <a:rPr lang="vi-VN" sz="2200" dirty="0" smtClean="0">
                <a:latin typeface="Calibri (Body)"/>
              </a:rPr>
              <a:t>, caz în care această perioadă nu trebuie să depăşească </a:t>
            </a:r>
            <a:r>
              <a:rPr lang="vi-VN" sz="2200" b="1" dirty="0" smtClean="0">
                <a:latin typeface="Calibri (Body)"/>
              </a:rPr>
              <a:t>o zi </a:t>
            </a:r>
            <a:r>
              <a:rPr lang="vi-VN" sz="2200" dirty="0" smtClean="0">
                <a:latin typeface="Calibri (Body)"/>
              </a:rPr>
              <a:t>lucrătoare. </a:t>
            </a:r>
          </a:p>
          <a:p>
            <a:pPr marL="342900" indent="-342900">
              <a:spcBef>
                <a:spcPts val="1200"/>
              </a:spcBef>
              <a:buFont typeface="Wingdings" pitchFamily="2" charset="2"/>
              <a:buChar char="Ø"/>
            </a:pPr>
            <a:endParaRPr lang="vi-VN" sz="2400" dirty="0" smtClean="0">
              <a:latin typeface="Calibri" pitchFamily="34" charset="0"/>
            </a:endParaRPr>
          </a:p>
          <a:p>
            <a:pPr marL="342900" indent="-342900">
              <a:spcBef>
                <a:spcPts val="1200"/>
              </a:spcBef>
              <a:buFont typeface="Wingdings" pitchFamily="2" charset="2"/>
              <a:buChar char="Ø"/>
            </a:pPr>
            <a:endParaRPr lang="vi-VN" sz="2400" dirty="0">
              <a:latin typeface="Calibri" pitchFamily="34" charset="0"/>
            </a:endParaRPr>
          </a:p>
        </p:txBody>
      </p:sp>
      <p:sp>
        <p:nvSpPr>
          <p:cNvPr id="70661" name="Rectangle 6"/>
          <p:cNvSpPr>
            <a:spLocks noChangeArrowheads="1"/>
          </p:cNvSpPr>
          <p:nvPr/>
        </p:nvSpPr>
        <p:spPr bwMode="auto">
          <a:xfrm>
            <a:off x="0" y="1162050"/>
            <a:ext cx="9144000" cy="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78850"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6803" name="Title 1"/>
          <p:cNvSpPr txBox="1">
            <a:spLocks/>
          </p:cNvSpPr>
          <p:nvPr/>
        </p:nvSpPr>
        <p:spPr bwMode="auto">
          <a:xfrm>
            <a:off x="457200" y="457200"/>
            <a:ext cx="8229600" cy="920750"/>
          </a:xfrm>
          <a:prstGeom prst="rect">
            <a:avLst/>
          </a:prstGeom>
          <a:noFill/>
          <a:ln w="9525">
            <a:noFill/>
            <a:miter lim="800000"/>
            <a:headEnd/>
            <a:tailEnd/>
          </a:ln>
        </p:spPr>
        <p:txBody>
          <a:bodyPr anchor="ctr"/>
          <a:lstStyle/>
          <a:p>
            <a:pPr algn="ctr">
              <a:defRPr/>
            </a:pPr>
            <a:r>
              <a:rPr lang="ro-RO" sz="2800" b="1" dirty="0" smtClean="0">
                <a:latin typeface="Calibri (Body)"/>
              </a:rPr>
              <a:t>Răspunsuri la clarificăr</a:t>
            </a:r>
            <a:r>
              <a:rPr lang="ro-RO" sz="2800" b="1" dirty="0" smtClean="0">
                <a:solidFill>
                  <a:schemeClr val="tx2">
                    <a:lumMod val="75000"/>
                  </a:schemeClr>
                </a:solidFill>
                <a:latin typeface="Calibri (Body)"/>
              </a:rPr>
              <a:t>i</a:t>
            </a:r>
            <a:endParaRPr lang="en-US" sz="2800" b="1" dirty="0">
              <a:solidFill>
                <a:schemeClr val="tx2">
                  <a:lumMod val="75000"/>
                </a:schemeClr>
              </a:solidFill>
              <a:latin typeface="Calibri (Body)"/>
            </a:endParaRPr>
          </a:p>
        </p:txBody>
      </p:sp>
      <p:sp>
        <p:nvSpPr>
          <p:cNvPr id="76804" name="Title 1"/>
          <p:cNvSpPr txBox="1">
            <a:spLocks/>
          </p:cNvSpPr>
          <p:nvPr/>
        </p:nvSpPr>
        <p:spPr bwMode="auto">
          <a:xfrm>
            <a:off x="457200" y="1340768"/>
            <a:ext cx="8229600" cy="5136232"/>
          </a:xfrm>
          <a:prstGeom prst="rect">
            <a:avLst/>
          </a:prstGeom>
          <a:noFill/>
          <a:ln w="9525">
            <a:noFill/>
            <a:miter lim="800000"/>
            <a:headEnd/>
            <a:tailEnd/>
          </a:ln>
        </p:spPr>
        <p:txBody>
          <a:bodyPr/>
          <a:lstStyle/>
          <a:p>
            <a:pPr>
              <a:spcBef>
                <a:spcPts val="600"/>
              </a:spcBef>
              <a:spcAft>
                <a:spcPct val="20000"/>
              </a:spcAft>
              <a:defRPr/>
            </a:pPr>
            <a:r>
              <a:rPr lang="vi-VN" sz="2400" dirty="0">
                <a:latin typeface="Calibri (Body)"/>
              </a:rPr>
              <a:t>Răspunsurile </a:t>
            </a:r>
            <a:r>
              <a:rPr lang="ro-RO" sz="2400" dirty="0">
                <a:latin typeface="Calibri (Body)"/>
              </a:rPr>
              <a:t>AC </a:t>
            </a:r>
            <a:r>
              <a:rPr lang="vi-VN" sz="2400" dirty="0">
                <a:latin typeface="Calibri (Body)"/>
              </a:rPr>
              <a:t>la solicitări trebuie să fie transmise operatorilor economici nu mai tîrziu de:</a:t>
            </a:r>
          </a:p>
          <a:p>
            <a:pPr marL="342900" indent="-342900">
              <a:spcBef>
                <a:spcPts val="600"/>
              </a:spcBef>
              <a:spcAft>
                <a:spcPct val="20000"/>
              </a:spcAft>
              <a:buFont typeface="Wingdings" panose="05000000000000000000" pitchFamily="2" charset="2"/>
              <a:buChar char="Ø"/>
              <a:defRPr/>
            </a:pPr>
            <a:r>
              <a:rPr lang="vi-VN" sz="2400" dirty="0">
                <a:latin typeface="Calibri (Body)"/>
              </a:rPr>
              <a:t> ≥ 2,3 mln/90 mln</a:t>
            </a:r>
            <a:r>
              <a:rPr lang="ro-RO" sz="2400" dirty="0">
                <a:latin typeface="Calibri (Body)"/>
              </a:rPr>
              <a:t> - </a:t>
            </a:r>
            <a:r>
              <a:rPr lang="vi-VN" sz="2400" b="1" dirty="0">
                <a:latin typeface="Calibri (Body)"/>
              </a:rPr>
              <a:t>6 zile </a:t>
            </a:r>
            <a:r>
              <a:rPr lang="vi-VN" sz="2400" dirty="0">
                <a:latin typeface="Calibri (Body)"/>
              </a:rPr>
              <a:t>înainte de data-limită stabilită pentru depunerea ofertelor</a:t>
            </a:r>
            <a:r>
              <a:rPr lang="ro-RO" sz="2400" dirty="0">
                <a:latin typeface="Calibri (Body)"/>
              </a:rPr>
              <a:t>;</a:t>
            </a:r>
          </a:p>
          <a:p>
            <a:pPr marL="342900" indent="-342900">
              <a:spcBef>
                <a:spcPts val="600"/>
              </a:spcBef>
              <a:spcAft>
                <a:spcPct val="20000"/>
              </a:spcAft>
              <a:buFont typeface="Wingdings" panose="05000000000000000000" pitchFamily="2" charset="2"/>
              <a:buChar char="Ø"/>
              <a:defRPr/>
            </a:pPr>
            <a:r>
              <a:rPr lang="vi-VN" sz="2400" dirty="0">
                <a:latin typeface="Calibri (Body)"/>
              </a:rPr>
              <a:t>în cazul licitaţiei restrînse sau în cazul negocierii cu publicarea prealabilă a unui anunț de participare</a:t>
            </a:r>
            <a:r>
              <a:rPr lang="ro-RO" sz="2400" dirty="0">
                <a:latin typeface="Calibri (Body)"/>
              </a:rPr>
              <a:t> - </a:t>
            </a:r>
            <a:r>
              <a:rPr lang="vi-VN" sz="2400" b="1" dirty="0">
                <a:latin typeface="Calibri (Body)"/>
              </a:rPr>
              <a:t>4 zile </a:t>
            </a:r>
            <a:r>
              <a:rPr lang="vi-VN" sz="2400" dirty="0">
                <a:latin typeface="Calibri (Body)"/>
              </a:rPr>
              <a:t>înainte de data-limită stabilită pentru depunerea candidaturilor;</a:t>
            </a:r>
          </a:p>
          <a:p>
            <a:pPr marL="342900" indent="-342900">
              <a:spcBef>
                <a:spcPts val="600"/>
              </a:spcBef>
              <a:spcAft>
                <a:spcPct val="20000"/>
              </a:spcAft>
              <a:buFont typeface="Wingdings" panose="05000000000000000000" pitchFamily="2" charset="2"/>
              <a:buChar char="Ø"/>
              <a:defRPr/>
            </a:pPr>
            <a:r>
              <a:rPr lang="vi-VN" sz="2400" dirty="0">
                <a:latin typeface="Calibri (Body)"/>
              </a:rPr>
              <a:t> &lt;  2,3 mln/90 mln </a:t>
            </a:r>
            <a:r>
              <a:rPr lang="ro-RO" sz="2400" dirty="0">
                <a:latin typeface="Calibri (Body)"/>
              </a:rPr>
              <a:t>- </a:t>
            </a:r>
            <a:r>
              <a:rPr lang="vi-VN" sz="2400" b="1" dirty="0">
                <a:latin typeface="Calibri (Body)"/>
              </a:rPr>
              <a:t>3 zile </a:t>
            </a:r>
            <a:r>
              <a:rPr lang="vi-VN" sz="2400" dirty="0">
                <a:latin typeface="Calibri (Body)"/>
              </a:rPr>
              <a:t>înainte de data-limită stabilită pentru depunerea ofertelor</a:t>
            </a:r>
            <a:r>
              <a:rPr lang="ro-RO" sz="2400" dirty="0">
                <a:latin typeface="Calibri (Body)"/>
              </a:rPr>
              <a:t>;</a:t>
            </a:r>
          </a:p>
          <a:p>
            <a:pPr marL="342900" indent="-342900">
              <a:spcBef>
                <a:spcPts val="600"/>
              </a:spcBef>
              <a:spcAft>
                <a:spcPct val="20000"/>
              </a:spcAft>
              <a:buFont typeface="Wingdings" panose="05000000000000000000" pitchFamily="2" charset="2"/>
              <a:buChar char="Ø"/>
              <a:defRPr/>
            </a:pPr>
            <a:r>
              <a:rPr lang="ro-RO" sz="2400" dirty="0">
                <a:latin typeface="Calibri (Body)"/>
              </a:rPr>
              <a:t>COP - </a:t>
            </a:r>
            <a:r>
              <a:rPr lang="vi-VN" sz="2400" b="1" dirty="0">
                <a:latin typeface="Calibri (Body)"/>
              </a:rPr>
              <a:t>o zi </a:t>
            </a:r>
            <a:r>
              <a:rPr lang="vi-VN" sz="2400" dirty="0">
                <a:latin typeface="Calibri (Body)"/>
              </a:rPr>
              <a:t>înainte de data-limită stabilită pentru depunerea ofertelor</a:t>
            </a:r>
            <a:r>
              <a:rPr lang="ro-RO" sz="2400" dirty="0">
                <a:latin typeface="Calibri (Body)"/>
              </a:rPr>
              <a:t>.</a:t>
            </a:r>
            <a:endParaRPr lang="vi-VN" sz="2400" dirty="0">
              <a:latin typeface="Calibri (Body)"/>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8089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6803" name="Title 1"/>
          <p:cNvSpPr txBox="1">
            <a:spLocks/>
          </p:cNvSpPr>
          <p:nvPr/>
        </p:nvSpPr>
        <p:spPr bwMode="auto">
          <a:xfrm>
            <a:off x="457200" y="980728"/>
            <a:ext cx="8229600" cy="648072"/>
          </a:xfrm>
          <a:prstGeom prst="rect">
            <a:avLst/>
          </a:prstGeom>
          <a:noFill/>
          <a:ln w="9525">
            <a:noFill/>
            <a:miter lim="800000"/>
            <a:headEnd/>
            <a:tailEnd/>
          </a:ln>
        </p:spPr>
        <p:txBody>
          <a:bodyPr anchor="ctr"/>
          <a:lstStyle/>
          <a:p>
            <a:pPr algn="ctr">
              <a:defRPr/>
            </a:pPr>
            <a:r>
              <a:rPr lang="ro-RO" sz="2800" b="1" dirty="0" smtClean="0">
                <a:latin typeface="Calibri (Body)"/>
              </a:rPr>
              <a:t>Extinderea termenului de depunere a ofertelor</a:t>
            </a:r>
            <a:endParaRPr lang="en-US" sz="2800" b="1" dirty="0">
              <a:latin typeface="Calibri (Body)"/>
            </a:endParaRPr>
          </a:p>
        </p:txBody>
      </p:sp>
      <p:sp>
        <p:nvSpPr>
          <p:cNvPr id="80900" name="Title 1"/>
          <p:cNvSpPr txBox="1">
            <a:spLocks/>
          </p:cNvSpPr>
          <p:nvPr/>
        </p:nvSpPr>
        <p:spPr bwMode="auto">
          <a:xfrm>
            <a:off x="457200" y="1752600"/>
            <a:ext cx="8229600" cy="4724400"/>
          </a:xfrm>
          <a:prstGeom prst="rect">
            <a:avLst/>
          </a:prstGeom>
          <a:noFill/>
          <a:ln w="9525">
            <a:noFill/>
            <a:miter lim="800000"/>
            <a:headEnd/>
            <a:tailEnd/>
          </a:ln>
        </p:spPr>
        <p:txBody>
          <a:bodyPr/>
          <a:lstStyle/>
          <a:p>
            <a:pPr marL="342900" indent="-342900">
              <a:spcBef>
                <a:spcPts val="600"/>
              </a:spcBef>
              <a:spcAft>
                <a:spcPct val="20000"/>
              </a:spcAft>
              <a:buFont typeface="Wingdings" pitchFamily="2" charset="2"/>
              <a:buChar char="Ø"/>
            </a:pPr>
            <a:r>
              <a:rPr lang="vi-VN" sz="2400" dirty="0">
                <a:latin typeface="Calibri (Body)"/>
              </a:rPr>
              <a:t>În cazul în care operatorul economic nu a transmis solicitarea de clarificare în timp util, punînd astfel autoritatea contractantă în imposibilitate de a respecta termenele prevăzute, aceasta din urmă este în drept </a:t>
            </a:r>
            <a:r>
              <a:rPr lang="vi-VN" sz="2400" b="1" dirty="0">
                <a:latin typeface="Calibri (Body)"/>
              </a:rPr>
              <a:t>să nu răspundă</a:t>
            </a:r>
            <a:r>
              <a:rPr lang="vi-VN" sz="2400" dirty="0">
                <a:latin typeface="Calibri (Body)"/>
              </a:rPr>
              <a:t>. </a:t>
            </a:r>
            <a:endParaRPr lang="ro-RO" sz="2400" dirty="0">
              <a:latin typeface="Calibri (Body)"/>
            </a:endParaRPr>
          </a:p>
          <a:p>
            <a:pPr marL="342900" indent="-342900">
              <a:spcBef>
                <a:spcPts val="600"/>
              </a:spcBef>
              <a:spcAft>
                <a:spcPct val="20000"/>
              </a:spcAft>
              <a:buFont typeface="Wingdings" pitchFamily="2" charset="2"/>
              <a:buChar char="Ø"/>
            </a:pPr>
            <a:r>
              <a:rPr lang="vi-VN" sz="2400" dirty="0">
                <a:latin typeface="Calibri (Body)"/>
              </a:rPr>
              <a:t>În cazul în care autoritatea contractantă decide transmiterea răspunsului la solicitarea de clarificare, aceasta are obligaţia de a </a:t>
            </a:r>
            <a:r>
              <a:rPr lang="vi-VN" sz="2400" b="1" dirty="0">
                <a:latin typeface="Calibri (Body)"/>
              </a:rPr>
              <a:t>extinde</a:t>
            </a:r>
            <a:r>
              <a:rPr lang="vi-VN" sz="2400" dirty="0">
                <a:latin typeface="Calibri (Body)"/>
              </a:rPr>
              <a:t> termenul de depunere a ofertelor, astfel încît să se respecte termenele prevăzute. </a:t>
            </a:r>
            <a:endParaRPr lang="ro-RO" sz="2400" dirty="0">
              <a:latin typeface="Calibri (Body)"/>
            </a:endParaRPr>
          </a:p>
          <a:p>
            <a:pPr marL="342900" indent="-342900">
              <a:spcBef>
                <a:spcPts val="600"/>
              </a:spcBef>
              <a:spcAft>
                <a:spcPct val="20000"/>
              </a:spcAft>
              <a:buFont typeface="Wingdings" pitchFamily="2" charset="2"/>
              <a:buChar char="Ø"/>
            </a:pPr>
            <a:r>
              <a:rPr lang="vi-VN" sz="2400" dirty="0">
                <a:latin typeface="Calibri (Body)"/>
              </a:rPr>
              <a:t>În acest caz, extinderea termenului de depunere a ofertelor nu extinde dreptul de a solicita clarificări</a:t>
            </a:r>
            <a:r>
              <a:rPr lang="ro-RO" sz="2400" dirty="0">
                <a:latin typeface="Calibri (Body)"/>
              </a:rPr>
              <a:t>.</a:t>
            </a:r>
            <a:endParaRPr lang="vi-VN" sz="2400" dirty="0">
              <a:latin typeface="Calibri (Body)"/>
            </a:endParaRPr>
          </a:p>
          <a:p>
            <a:pPr marL="342900" indent="-342900">
              <a:spcBef>
                <a:spcPts val="600"/>
              </a:spcBef>
              <a:spcAft>
                <a:spcPct val="20000"/>
              </a:spcAft>
              <a:buFont typeface="Wingdings" pitchFamily="2" charset="2"/>
              <a:buChar char="Ø"/>
            </a:pPr>
            <a:endParaRPr lang="vi-VN" sz="2200"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82946"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76803" name="Title 1"/>
          <p:cNvSpPr txBox="1">
            <a:spLocks/>
          </p:cNvSpPr>
          <p:nvPr/>
        </p:nvSpPr>
        <p:spPr bwMode="auto">
          <a:xfrm>
            <a:off x="457200" y="908720"/>
            <a:ext cx="8229600" cy="1002630"/>
          </a:xfrm>
          <a:prstGeom prst="rect">
            <a:avLst/>
          </a:prstGeom>
          <a:noFill/>
          <a:ln w="9525">
            <a:noFill/>
            <a:miter lim="800000"/>
            <a:headEnd/>
            <a:tailEnd/>
          </a:ln>
        </p:spPr>
        <p:txBody>
          <a:bodyPr anchor="ctr"/>
          <a:lstStyle/>
          <a:p>
            <a:pPr algn="ctr">
              <a:defRPr/>
            </a:pPr>
            <a:r>
              <a:rPr lang="ro-RO" sz="2800" b="1" dirty="0">
                <a:latin typeface="Calibri (Body)"/>
              </a:rPr>
              <a:t>Modificarea documentației de </a:t>
            </a:r>
            <a:r>
              <a:rPr lang="ro-RO" sz="2800" b="1" dirty="0" smtClean="0">
                <a:latin typeface="Calibri (Body)"/>
              </a:rPr>
              <a:t>atribuire (art. 39)</a:t>
            </a:r>
            <a:endParaRPr lang="en-US" sz="2800" b="1" dirty="0">
              <a:latin typeface="Calibri (Body)"/>
            </a:endParaRPr>
          </a:p>
        </p:txBody>
      </p:sp>
      <p:sp>
        <p:nvSpPr>
          <p:cNvPr id="82948" name="Title 1"/>
          <p:cNvSpPr txBox="1">
            <a:spLocks/>
          </p:cNvSpPr>
          <p:nvPr/>
        </p:nvSpPr>
        <p:spPr bwMode="auto">
          <a:xfrm>
            <a:off x="457200" y="2209800"/>
            <a:ext cx="8229600" cy="4267200"/>
          </a:xfrm>
          <a:prstGeom prst="rect">
            <a:avLst/>
          </a:prstGeom>
          <a:noFill/>
          <a:ln w="9525">
            <a:noFill/>
            <a:miter lim="800000"/>
            <a:headEnd/>
            <a:tailEnd/>
          </a:ln>
        </p:spPr>
        <p:txBody>
          <a:bodyPr/>
          <a:lstStyle/>
          <a:p>
            <a:pPr marL="342900" indent="-342900">
              <a:spcBef>
                <a:spcPts val="1200"/>
              </a:spcBef>
              <a:spcAft>
                <a:spcPts val="1200"/>
              </a:spcAft>
              <a:buFont typeface="Wingdings" pitchFamily="2" charset="2"/>
              <a:buChar char="Ø"/>
            </a:pPr>
            <a:r>
              <a:rPr lang="vi-VN" sz="2200" dirty="0">
                <a:latin typeface="Calibri (Body)"/>
              </a:rPr>
              <a:t>Pînă la expirarea termenului de depunere a ofertelor, autoritatea contractantă </a:t>
            </a:r>
            <a:r>
              <a:rPr lang="vi-VN" sz="2200" b="1" dirty="0">
                <a:latin typeface="Calibri (Body)"/>
              </a:rPr>
              <a:t>are dreptul să modifice documentația de atribuire</a:t>
            </a:r>
            <a:r>
              <a:rPr lang="vi-VN" sz="2200" dirty="0">
                <a:latin typeface="Calibri (Body)"/>
              </a:rPr>
              <a:t> fie din proprie iniţiativă, fie ca răspuns la solicitarea de clarificare a unui operator economic</a:t>
            </a:r>
            <a:r>
              <a:rPr lang="ro-RO" sz="2200" dirty="0">
                <a:latin typeface="Calibri (Body)"/>
              </a:rPr>
              <a:t>.</a:t>
            </a:r>
          </a:p>
          <a:p>
            <a:pPr marL="342900" indent="-342900">
              <a:spcBef>
                <a:spcPts val="1200"/>
              </a:spcBef>
              <a:spcAft>
                <a:spcPts val="1200"/>
              </a:spcAft>
              <a:buFont typeface="Wingdings" pitchFamily="2" charset="2"/>
              <a:buChar char="Ø"/>
            </a:pPr>
            <a:r>
              <a:rPr lang="vi-VN" sz="2200" dirty="0">
                <a:latin typeface="Calibri (Body)"/>
              </a:rPr>
              <a:t>Informaţia despre operarea modificărilor este </a:t>
            </a:r>
            <a:r>
              <a:rPr lang="vi-VN" sz="2200" b="1" dirty="0">
                <a:latin typeface="Calibri (Body)"/>
              </a:rPr>
              <a:t>comunicată</a:t>
            </a:r>
            <a:r>
              <a:rPr lang="vi-VN" sz="2200" dirty="0">
                <a:latin typeface="Calibri (Body)"/>
              </a:rPr>
              <a:t> imediat </a:t>
            </a:r>
            <a:r>
              <a:rPr lang="vi-VN" sz="2200" b="1" dirty="0">
                <a:latin typeface="Calibri (Body)"/>
              </a:rPr>
              <a:t>tuturor operatorilor economici </a:t>
            </a:r>
            <a:r>
              <a:rPr lang="vi-VN" sz="2200" dirty="0">
                <a:latin typeface="Calibri (Body)"/>
              </a:rPr>
              <a:t>care au depus o cerere de participare sau cărora autoritatea contractantă le-a oferit documentația de atribuire şi </a:t>
            </a:r>
            <a:r>
              <a:rPr lang="vi-VN" sz="2200" b="1" dirty="0">
                <a:latin typeface="Calibri (Body)"/>
              </a:rPr>
              <a:t>Agenţiei Achiziții Publice</a:t>
            </a:r>
            <a:r>
              <a:rPr lang="vi-VN" sz="2200" dirty="0">
                <a:latin typeface="Calibri (Body)"/>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8704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87043" name="Title 1"/>
          <p:cNvSpPr txBox="1">
            <a:spLocks/>
          </p:cNvSpPr>
          <p:nvPr/>
        </p:nvSpPr>
        <p:spPr bwMode="auto">
          <a:xfrm>
            <a:off x="457200" y="836712"/>
            <a:ext cx="8229600" cy="792088"/>
          </a:xfrm>
          <a:prstGeom prst="rect">
            <a:avLst/>
          </a:prstGeom>
          <a:noFill/>
          <a:ln w="9525">
            <a:noFill/>
            <a:miter lim="800000"/>
            <a:headEnd/>
            <a:tailEnd/>
          </a:ln>
        </p:spPr>
        <p:txBody>
          <a:bodyPr anchor="ctr"/>
          <a:lstStyle/>
          <a:p>
            <a:pPr algn="ctr"/>
            <a:r>
              <a:rPr lang="de-DE" sz="2800" b="1" dirty="0">
                <a:latin typeface="Calibri (Body)"/>
              </a:rPr>
              <a:t>Caiet de </a:t>
            </a:r>
            <a:r>
              <a:rPr lang="de-DE" sz="2800" b="1" dirty="0" err="1" smtClean="0">
                <a:latin typeface="Calibri (Body)"/>
              </a:rPr>
              <a:t>sarcini</a:t>
            </a:r>
            <a:r>
              <a:rPr lang="ro-RO" sz="2800" b="1" dirty="0" smtClean="0">
                <a:latin typeface="Calibri (Body)"/>
              </a:rPr>
              <a:t> (art. 37)</a:t>
            </a:r>
            <a:endParaRPr lang="en-US" sz="2800" b="1" dirty="0">
              <a:latin typeface="Calibri (Body)"/>
            </a:endParaRPr>
          </a:p>
        </p:txBody>
      </p:sp>
      <p:sp>
        <p:nvSpPr>
          <p:cNvPr id="87044" name="Title 1"/>
          <p:cNvSpPr txBox="1">
            <a:spLocks/>
          </p:cNvSpPr>
          <p:nvPr/>
        </p:nvSpPr>
        <p:spPr bwMode="auto">
          <a:xfrm>
            <a:off x="457200" y="1606550"/>
            <a:ext cx="8229600" cy="4870450"/>
          </a:xfrm>
          <a:prstGeom prst="rect">
            <a:avLst/>
          </a:prstGeom>
          <a:noFill/>
          <a:ln w="9525">
            <a:noFill/>
            <a:miter lim="800000"/>
            <a:headEnd/>
            <a:tailEnd/>
          </a:ln>
        </p:spPr>
        <p:txBody>
          <a:bodyPr/>
          <a:lstStyle/>
          <a:p>
            <a:pPr marL="342900" indent="-342900">
              <a:spcBef>
                <a:spcPts val="1200"/>
              </a:spcBef>
              <a:spcAft>
                <a:spcPts val="1200"/>
              </a:spcAft>
              <a:buFont typeface="Wingdings" pitchFamily="2" charset="2"/>
              <a:buChar char="Ø"/>
            </a:pPr>
            <a:r>
              <a:rPr lang="ro-RO" sz="2400" b="1" dirty="0">
                <a:latin typeface="Calibri (Body)"/>
              </a:rPr>
              <a:t>Caietul de sarcini </a:t>
            </a:r>
            <a:r>
              <a:rPr lang="ro-RO" sz="2400" dirty="0">
                <a:latin typeface="Calibri (Body)"/>
              </a:rPr>
              <a:t>reprezintă punctul de pornire al elaborării documentaţiei standard. </a:t>
            </a:r>
          </a:p>
          <a:p>
            <a:pPr marL="342900" indent="-342900">
              <a:spcBef>
                <a:spcPts val="1200"/>
              </a:spcBef>
              <a:spcAft>
                <a:spcPts val="1200"/>
              </a:spcAft>
              <a:buFont typeface="Wingdings" pitchFamily="2" charset="2"/>
              <a:buChar char="Ø"/>
            </a:pPr>
            <a:r>
              <a:rPr lang="ro-RO" sz="2400" dirty="0">
                <a:latin typeface="Calibri (Body)"/>
              </a:rPr>
              <a:t>Caietul de sarcini conţine, în mod obligatoriu, </a:t>
            </a:r>
            <a:r>
              <a:rPr lang="ro-RO" sz="2400" b="1" dirty="0">
                <a:latin typeface="Calibri (Body)"/>
              </a:rPr>
              <a:t>specificaţii tehnice</a:t>
            </a:r>
            <a:r>
              <a:rPr lang="ro-RO" sz="2400" dirty="0">
                <a:latin typeface="Calibri (Body)"/>
              </a:rPr>
              <a:t>.</a:t>
            </a:r>
          </a:p>
          <a:p>
            <a:pPr marL="342900" indent="-342900">
              <a:spcBef>
                <a:spcPts val="1200"/>
              </a:spcBef>
              <a:spcAft>
                <a:spcPts val="1200"/>
              </a:spcAft>
              <a:buFont typeface="Wingdings" pitchFamily="2" charset="2"/>
              <a:buChar char="Ø"/>
            </a:pPr>
            <a:r>
              <a:rPr lang="ro-RO" sz="2400" b="1" dirty="0">
                <a:latin typeface="Calibri (Body)"/>
              </a:rPr>
              <a:t>Specificațiile tehnice </a:t>
            </a:r>
            <a:r>
              <a:rPr lang="ro-RO" sz="2400" dirty="0">
                <a:latin typeface="Calibri (Body)"/>
              </a:rPr>
              <a:t>ale bunurilor, lucrărilor şi serviciilor solicitate de autoritatea contractantă vor reprezenta o </a:t>
            </a:r>
            <a:r>
              <a:rPr lang="ro-RO" sz="2400" b="1" dirty="0">
                <a:latin typeface="Calibri (Body)"/>
              </a:rPr>
              <a:t>descriere exactă şi completă a obiectului </a:t>
            </a:r>
            <a:r>
              <a:rPr lang="ro-RO" sz="2400" b="1" dirty="0" smtClean="0">
                <a:latin typeface="Calibri (Body)"/>
              </a:rPr>
              <a:t>achiziţiei</a:t>
            </a:r>
            <a:r>
              <a:rPr lang="ro-RO" sz="2400" dirty="0" smtClean="0">
                <a:latin typeface="Calibri (Body)"/>
              </a:rPr>
              <a:t>, astfel încît fiecare cerinţă şi criteriu, stabilite de autoritatea contractantă, să fie îndeplinite.</a:t>
            </a:r>
            <a:endParaRPr lang="ro-RO" sz="2400" dirty="0">
              <a:latin typeface="Calibri (Body)"/>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95234"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89091" name="Title 1"/>
          <p:cNvSpPr txBox="1">
            <a:spLocks/>
          </p:cNvSpPr>
          <p:nvPr/>
        </p:nvSpPr>
        <p:spPr bwMode="auto">
          <a:xfrm>
            <a:off x="457200" y="980728"/>
            <a:ext cx="8229600" cy="792088"/>
          </a:xfrm>
          <a:prstGeom prst="rect">
            <a:avLst/>
          </a:prstGeom>
          <a:noFill/>
          <a:ln w="9525">
            <a:noFill/>
            <a:miter lim="800000"/>
            <a:headEnd/>
            <a:tailEnd/>
          </a:ln>
        </p:spPr>
        <p:txBody>
          <a:bodyPr anchor="ctr"/>
          <a:lstStyle/>
          <a:p>
            <a:pPr algn="ctr">
              <a:defRPr/>
            </a:pPr>
            <a:r>
              <a:rPr lang="ro-RO" sz="2800" b="1" dirty="0">
                <a:latin typeface="Calibri (Body)"/>
              </a:rPr>
              <a:t>Criteriul de </a:t>
            </a:r>
            <a:r>
              <a:rPr lang="ro-RO" sz="2800" b="1" dirty="0" smtClean="0">
                <a:latin typeface="Calibri (Body)"/>
              </a:rPr>
              <a:t>atribuire (art. 26)</a:t>
            </a:r>
            <a:endParaRPr lang="en-US" sz="2800" b="1" dirty="0">
              <a:latin typeface="Calibri (Body)"/>
            </a:endParaRPr>
          </a:p>
        </p:txBody>
      </p:sp>
      <p:sp>
        <p:nvSpPr>
          <p:cNvPr id="89092" name="Title 1"/>
          <p:cNvSpPr txBox="1">
            <a:spLocks/>
          </p:cNvSpPr>
          <p:nvPr/>
        </p:nvSpPr>
        <p:spPr bwMode="auto">
          <a:xfrm>
            <a:off x="457200" y="1844824"/>
            <a:ext cx="8229600" cy="4632176"/>
          </a:xfrm>
          <a:prstGeom prst="rect">
            <a:avLst/>
          </a:prstGeom>
          <a:noFill/>
          <a:ln w="9525">
            <a:noFill/>
            <a:miter lim="800000"/>
            <a:headEnd/>
            <a:tailEnd/>
          </a:ln>
        </p:spPr>
        <p:txBody>
          <a:bodyPr/>
          <a:lstStyle/>
          <a:p>
            <a:pPr marL="342900" indent="-342900">
              <a:spcBef>
                <a:spcPts val="1200"/>
              </a:spcBef>
              <a:spcAft>
                <a:spcPts val="1200"/>
              </a:spcAft>
              <a:buFont typeface="Wingdings" panose="05000000000000000000" pitchFamily="2" charset="2"/>
              <a:buChar char="Ø"/>
              <a:defRPr/>
            </a:pPr>
            <a:r>
              <a:rPr lang="pt-BR" sz="2000" dirty="0">
                <a:latin typeface="Calibri (Body)"/>
              </a:rPr>
              <a:t>Autoritatea contractantă are obligaţia de a preciza în anunţul de participare </a:t>
            </a:r>
            <a:r>
              <a:rPr lang="pt-BR" sz="2000" b="1" dirty="0">
                <a:latin typeface="Calibri (Body)"/>
              </a:rPr>
              <a:t>criteriul de atribuire a contractului </a:t>
            </a:r>
            <a:r>
              <a:rPr lang="pt-BR" sz="2000" dirty="0">
                <a:latin typeface="Calibri (Body)"/>
              </a:rPr>
              <a:t>de achiziţii publice</a:t>
            </a:r>
            <a:r>
              <a:rPr lang="ro-RO" sz="2000" dirty="0">
                <a:latin typeface="Calibri (Body)"/>
              </a:rPr>
              <a:t>.</a:t>
            </a:r>
          </a:p>
          <a:p>
            <a:pPr marL="342900" indent="-342900">
              <a:spcBef>
                <a:spcPts val="1200"/>
              </a:spcBef>
              <a:spcAft>
                <a:spcPts val="1200"/>
              </a:spcAft>
              <a:buFont typeface="Wingdings" panose="05000000000000000000" pitchFamily="2" charset="2"/>
              <a:buChar char="Ø"/>
              <a:defRPr/>
            </a:pPr>
            <a:r>
              <a:rPr lang="ro-RO" sz="2000" b="1" dirty="0">
                <a:latin typeface="Calibri (Body)"/>
              </a:rPr>
              <a:t>Criteriul de atribuire a contractului </a:t>
            </a:r>
            <a:r>
              <a:rPr lang="ro-RO" sz="2000" dirty="0">
                <a:latin typeface="Calibri (Body)"/>
              </a:rPr>
              <a:t>de achiziţii publice </a:t>
            </a:r>
            <a:r>
              <a:rPr lang="ro-RO" sz="2000" dirty="0" smtClean="0">
                <a:latin typeface="Calibri (Body)"/>
              </a:rPr>
              <a:t>(</a:t>
            </a:r>
            <a:r>
              <a:rPr lang="ro-RO" sz="2000" b="1" dirty="0" smtClean="0">
                <a:latin typeface="Calibri (Body)"/>
              </a:rPr>
              <a:t>inclusiv</a:t>
            </a:r>
            <a:r>
              <a:rPr lang="ro-RO" sz="2000" dirty="0" smtClean="0">
                <a:latin typeface="Calibri (Body)"/>
              </a:rPr>
              <a:t> pentru procedurile de achiziție prin </a:t>
            </a:r>
            <a:r>
              <a:rPr lang="ro-RO" sz="2000" b="1" dirty="0" smtClean="0">
                <a:latin typeface="Calibri (Body)"/>
              </a:rPr>
              <a:t>COP</a:t>
            </a:r>
            <a:r>
              <a:rPr lang="ro-RO" sz="2000" dirty="0" smtClean="0">
                <a:latin typeface="Calibri (Body)"/>
              </a:rPr>
              <a:t>) poate </a:t>
            </a:r>
            <a:r>
              <a:rPr lang="ro-RO" sz="2000" dirty="0">
                <a:latin typeface="Calibri (Body)"/>
              </a:rPr>
              <a:t>fi numai: </a:t>
            </a:r>
          </a:p>
          <a:p>
            <a:pPr marL="800100" lvl="1" indent="-342900">
              <a:spcBef>
                <a:spcPts val="0"/>
              </a:spcBef>
              <a:spcAft>
                <a:spcPts val="0"/>
              </a:spcAft>
              <a:buFont typeface="Arial" panose="020B0604020202020204" pitchFamily="34" charset="0"/>
              <a:buChar char="•"/>
              <a:defRPr/>
            </a:pPr>
            <a:r>
              <a:rPr lang="ro-RO" sz="2000" b="1" dirty="0">
                <a:latin typeface="Calibri (Body)"/>
              </a:rPr>
              <a:t>fie oferta cea mai avantajoasă din punct de vedere tehnico-economic; </a:t>
            </a:r>
          </a:p>
          <a:p>
            <a:pPr marL="800100" lvl="1" indent="-342900">
              <a:spcBef>
                <a:spcPts val="0"/>
              </a:spcBef>
              <a:spcAft>
                <a:spcPts val="0"/>
              </a:spcAft>
              <a:buFont typeface="Arial" panose="020B0604020202020204" pitchFamily="34" charset="0"/>
              <a:buChar char="•"/>
              <a:defRPr/>
            </a:pPr>
            <a:r>
              <a:rPr lang="ro-RO" sz="2000" b="1" dirty="0">
                <a:latin typeface="Calibri (Body)"/>
              </a:rPr>
              <a:t>fie preţul cel mai scăzut.</a:t>
            </a:r>
          </a:p>
          <a:p>
            <a:pPr marL="342900" indent="-342900">
              <a:spcBef>
                <a:spcPts val="1200"/>
              </a:spcBef>
              <a:spcAft>
                <a:spcPts val="1200"/>
              </a:spcAft>
              <a:buFont typeface="Wingdings" panose="05000000000000000000" pitchFamily="2" charset="2"/>
              <a:buChar char="Ø"/>
              <a:defRPr/>
            </a:pPr>
            <a:r>
              <a:rPr lang="ro-RO" sz="2000" dirty="0">
                <a:latin typeface="Calibri (Body)"/>
              </a:rPr>
              <a:t>Dacă a fost ales criteriul de atribuire </a:t>
            </a:r>
            <a:r>
              <a:rPr lang="ro-RO" sz="2000" b="1" dirty="0">
                <a:latin typeface="Calibri (Body)"/>
              </a:rPr>
              <a:t>„în mod exclusiv, preţul cel mai scăzut”,</a:t>
            </a:r>
            <a:r>
              <a:rPr lang="ro-RO" sz="2000" dirty="0">
                <a:latin typeface="Calibri (Body)"/>
              </a:rPr>
              <a:t> atunci oferta stabilită ca fiind câştigătoare este acea ofertă admisibilă, a cărei propunere tehnică răspunde la toate cerinţele minime obligatorii solicitate şi a cărei propunere financiară conţine preţul cel mai scăzut.</a:t>
            </a:r>
          </a:p>
          <a:p>
            <a:pPr marL="342900" indent="-342900">
              <a:buFont typeface="Arial" pitchFamily="34" charset="0"/>
              <a:buChar char="•"/>
              <a:defRPr/>
            </a:pPr>
            <a:endParaRPr lang="en-US" sz="2000"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9728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91139" name="Title 1"/>
          <p:cNvSpPr txBox="1">
            <a:spLocks/>
          </p:cNvSpPr>
          <p:nvPr/>
        </p:nvSpPr>
        <p:spPr bwMode="auto">
          <a:xfrm>
            <a:off x="457200" y="908720"/>
            <a:ext cx="8229600" cy="1072480"/>
          </a:xfrm>
          <a:prstGeom prst="rect">
            <a:avLst/>
          </a:prstGeom>
          <a:noFill/>
          <a:ln w="9525">
            <a:noFill/>
            <a:miter lim="800000"/>
            <a:headEnd/>
            <a:tailEnd/>
          </a:ln>
        </p:spPr>
        <p:txBody>
          <a:bodyPr anchor="ctr"/>
          <a:lstStyle/>
          <a:p>
            <a:pPr algn="ctr">
              <a:defRPr/>
            </a:pPr>
            <a:r>
              <a:rPr lang="ro-RO" sz="2800" b="1" dirty="0">
                <a:latin typeface="Calibri (Body)"/>
              </a:rPr>
              <a:t>Oferta cea mai avantajoasă din punct de vedere </a:t>
            </a:r>
            <a:r>
              <a:rPr lang="ro-RO" sz="2800" b="1" dirty="0" smtClean="0">
                <a:latin typeface="Calibri (Body)"/>
              </a:rPr>
              <a:t>tehnico-economic</a:t>
            </a:r>
            <a:endParaRPr lang="en-US" sz="2800" b="1" dirty="0">
              <a:latin typeface="Calibri (Body)"/>
            </a:endParaRPr>
          </a:p>
        </p:txBody>
      </p:sp>
      <p:sp>
        <p:nvSpPr>
          <p:cNvPr id="91140" name="Title 1"/>
          <p:cNvSpPr txBox="1">
            <a:spLocks/>
          </p:cNvSpPr>
          <p:nvPr/>
        </p:nvSpPr>
        <p:spPr bwMode="auto">
          <a:xfrm>
            <a:off x="457200" y="2060848"/>
            <a:ext cx="8229600" cy="4416152"/>
          </a:xfrm>
          <a:prstGeom prst="rect">
            <a:avLst/>
          </a:prstGeom>
          <a:noFill/>
          <a:ln w="9525">
            <a:noFill/>
            <a:miter lim="800000"/>
            <a:headEnd/>
            <a:tailEnd/>
          </a:ln>
        </p:spPr>
        <p:txBody>
          <a:bodyPr/>
          <a:lstStyle/>
          <a:p>
            <a:pPr marL="342900" indent="-342900">
              <a:spcBef>
                <a:spcPts val="1200"/>
              </a:spcBef>
              <a:spcAft>
                <a:spcPts val="1200"/>
              </a:spcAft>
              <a:buFont typeface="Wingdings" pitchFamily="2" charset="2"/>
              <a:buChar char="Ø"/>
              <a:defRPr/>
            </a:pPr>
            <a:r>
              <a:rPr lang="ro-RO" sz="2000" dirty="0">
                <a:latin typeface="Calibri (Body)"/>
              </a:rPr>
              <a:t>Autoritatea contractantă are </a:t>
            </a:r>
            <a:r>
              <a:rPr lang="ro-RO" sz="2000" dirty="0" err="1">
                <a:latin typeface="Calibri (Body)"/>
              </a:rPr>
              <a:t>obligaţia</a:t>
            </a:r>
            <a:r>
              <a:rPr lang="ro-RO" sz="2000" dirty="0">
                <a:latin typeface="Calibri (Body)"/>
              </a:rPr>
              <a:t> de a preciza, în mod clar, </a:t>
            </a:r>
            <a:r>
              <a:rPr lang="ro-RO" sz="2000" b="1" dirty="0">
                <a:latin typeface="Calibri (Body)"/>
              </a:rPr>
              <a:t>în </a:t>
            </a:r>
            <a:r>
              <a:rPr lang="ro-RO" sz="2000" b="1" dirty="0" err="1">
                <a:latin typeface="Calibri (Body)"/>
              </a:rPr>
              <a:t>anunţul</a:t>
            </a:r>
            <a:r>
              <a:rPr lang="ro-RO" sz="2000" b="1" dirty="0">
                <a:latin typeface="Calibri (Body)"/>
              </a:rPr>
              <a:t>/</a:t>
            </a:r>
            <a:r>
              <a:rPr lang="ro-RO" sz="2000" b="1" dirty="0" err="1">
                <a:latin typeface="Calibri (Body)"/>
              </a:rPr>
              <a:t>invitaţia</a:t>
            </a:r>
            <a:r>
              <a:rPr lang="ro-RO" sz="2000" b="1" dirty="0">
                <a:latin typeface="Calibri (Body)"/>
              </a:rPr>
              <a:t> de participare, precum </a:t>
            </a:r>
            <a:r>
              <a:rPr lang="ro-RO" sz="2000" b="1" dirty="0" err="1">
                <a:latin typeface="Calibri (Body)"/>
              </a:rPr>
              <a:t>şi</a:t>
            </a:r>
            <a:r>
              <a:rPr lang="ro-RO" sz="2000" b="1" dirty="0">
                <a:latin typeface="Calibri (Body)"/>
              </a:rPr>
              <a:t> în </a:t>
            </a:r>
            <a:r>
              <a:rPr lang="ro-RO" sz="2000" b="1" dirty="0" err="1">
                <a:latin typeface="Calibri (Body)"/>
              </a:rPr>
              <a:t>documentaţia</a:t>
            </a:r>
            <a:r>
              <a:rPr lang="ro-RO" sz="2000" b="1" dirty="0">
                <a:latin typeface="Calibri (Body)"/>
              </a:rPr>
              <a:t> de atribuire</a:t>
            </a:r>
            <a:r>
              <a:rPr lang="ro-RO" sz="2000" dirty="0">
                <a:latin typeface="Calibri (Body)"/>
              </a:rPr>
              <a:t>, factorii de evaluare a ofertei cu ponderile acestora. </a:t>
            </a:r>
          </a:p>
          <a:p>
            <a:pPr marL="342900" indent="-342900">
              <a:spcBef>
                <a:spcPts val="1200"/>
              </a:spcBef>
              <a:spcAft>
                <a:spcPts val="1200"/>
              </a:spcAft>
              <a:buFont typeface="Wingdings" pitchFamily="2" charset="2"/>
              <a:buChar char="Ø"/>
              <a:defRPr/>
            </a:pPr>
            <a:r>
              <a:rPr lang="ro-RO" sz="2000" dirty="0">
                <a:latin typeface="Calibri (Body)"/>
              </a:rPr>
              <a:t>Autoritatea contractantă are </a:t>
            </a:r>
            <a:r>
              <a:rPr lang="ro-RO" sz="2000" dirty="0" err="1">
                <a:latin typeface="Calibri (Body)"/>
              </a:rPr>
              <a:t>obligaţia</a:t>
            </a:r>
            <a:r>
              <a:rPr lang="ro-RO" sz="2000" dirty="0">
                <a:latin typeface="Calibri (Body)"/>
              </a:rPr>
              <a:t> de a preciza în </a:t>
            </a:r>
            <a:r>
              <a:rPr lang="ro-RO" sz="2000" dirty="0" err="1">
                <a:latin typeface="Calibri (Body)"/>
              </a:rPr>
              <a:t>documentaţia</a:t>
            </a:r>
            <a:r>
              <a:rPr lang="ro-RO" sz="2000" dirty="0">
                <a:latin typeface="Calibri (Body)"/>
              </a:rPr>
              <a:t> de atribuire </a:t>
            </a:r>
            <a:r>
              <a:rPr lang="ro-RO" sz="2000" b="1" dirty="0">
                <a:latin typeface="Calibri (Body)"/>
              </a:rPr>
              <a:t>algoritmul de calcul </a:t>
            </a:r>
            <a:r>
              <a:rPr lang="ro-RO" sz="2000" dirty="0">
                <a:latin typeface="Calibri (Body)"/>
              </a:rPr>
              <a:t>sau metodologia concretă de punctare a avantajelor care vor rezulta din propunerile tehnice </a:t>
            </a:r>
            <a:r>
              <a:rPr lang="ro-RO" sz="2000" dirty="0" err="1">
                <a:latin typeface="Calibri (Body)"/>
              </a:rPr>
              <a:t>şi</a:t>
            </a:r>
            <a:r>
              <a:rPr lang="ro-RO" sz="2000" dirty="0">
                <a:latin typeface="Calibri (Body)"/>
              </a:rPr>
              <a:t> financiare prezentate de </a:t>
            </a:r>
            <a:r>
              <a:rPr lang="ro-RO" sz="2000" dirty="0" err="1">
                <a:latin typeface="Calibri (Body)"/>
              </a:rPr>
              <a:t>ofertanţi</a:t>
            </a:r>
            <a:r>
              <a:rPr lang="ro-RO" sz="2000" dirty="0">
                <a:latin typeface="Calibri (Body)"/>
              </a:rPr>
              <a:t>. </a:t>
            </a:r>
          </a:p>
          <a:p>
            <a:pPr marL="342900" indent="-342900">
              <a:spcBef>
                <a:spcPts val="1200"/>
              </a:spcBef>
              <a:spcAft>
                <a:spcPts val="1200"/>
              </a:spcAft>
              <a:buFont typeface="Wingdings" pitchFamily="2" charset="2"/>
              <a:buChar char="Ø"/>
              <a:defRPr/>
            </a:pPr>
            <a:r>
              <a:rPr lang="ro-RO" sz="2000" b="1" dirty="0">
                <a:latin typeface="Calibri (Body)"/>
              </a:rPr>
              <a:t>Oferta cea mai avantajoasă din punct de vedere </a:t>
            </a:r>
            <a:r>
              <a:rPr lang="ro-RO" sz="2000" b="1" dirty="0" err="1">
                <a:latin typeface="Calibri (Body)"/>
              </a:rPr>
              <a:t>tehnico</a:t>
            </a:r>
            <a:r>
              <a:rPr lang="ro-RO" sz="2000" b="1" dirty="0">
                <a:latin typeface="Calibri (Body)"/>
              </a:rPr>
              <a:t>-economic </a:t>
            </a:r>
            <a:r>
              <a:rPr lang="ro-RO" sz="2000" dirty="0">
                <a:latin typeface="Calibri (Body)"/>
              </a:rPr>
              <a:t>este oferta desemnată </a:t>
            </a:r>
            <a:r>
              <a:rPr lang="ro-RO" sz="2000" dirty="0" err="1">
                <a:latin typeface="Calibri (Body)"/>
              </a:rPr>
              <a:t>cîştigătoare</a:t>
            </a:r>
            <a:r>
              <a:rPr lang="ro-RO" sz="2000" dirty="0">
                <a:latin typeface="Calibri (Body)"/>
              </a:rPr>
              <a:t> în temeiul </a:t>
            </a:r>
            <a:r>
              <a:rPr lang="ro-RO" sz="2000" b="1" dirty="0">
                <a:latin typeface="Calibri (Body)"/>
              </a:rPr>
              <a:t>factorilor de evaluare</a:t>
            </a:r>
            <a:r>
              <a:rPr lang="ro-RO" sz="2000" dirty="0">
                <a:latin typeface="Calibri (Body)"/>
              </a:rPr>
              <a:t>, fără însă a se limita la </a:t>
            </a:r>
            <a:r>
              <a:rPr lang="ro-RO" sz="2000" dirty="0" err="1">
                <a:latin typeface="Calibri (Body)"/>
              </a:rPr>
              <a:t>aceştia</a:t>
            </a:r>
            <a:r>
              <a:rPr lang="ro-RO" sz="2000" dirty="0">
                <a:latin typeface="Calibri (Body)"/>
              </a:rPr>
              <a:t>.</a:t>
            </a:r>
          </a:p>
          <a:p>
            <a:pPr marL="342900" indent="-342900">
              <a:spcBef>
                <a:spcPts val="1200"/>
              </a:spcBef>
              <a:spcAft>
                <a:spcPts val="1200"/>
              </a:spcAft>
              <a:buFont typeface="Wingdings" pitchFamily="2" charset="2"/>
              <a:buChar char="Ø"/>
              <a:defRPr/>
            </a:pPr>
            <a:endParaRPr lang="ro-RO" sz="2400" dirty="0">
              <a:latin typeface="Calibri" pitchFamily="34" charset="0"/>
            </a:endParaRPr>
          </a:p>
          <a:p>
            <a:pPr>
              <a:spcBef>
                <a:spcPct val="40000"/>
              </a:spcBef>
              <a:defRPr/>
            </a:pPr>
            <a:endParaRPr lang="en-US" sz="2100"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99330"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91139" name="Title 1"/>
          <p:cNvSpPr txBox="1">
            <a:spLocks/>
          </p:cNvSpPr>
          <p:nvPr/>
        </p:nvSpPr>
        <p:spPr bwMode="auto">
          <a:xfrm>
            <a:off x="457200" y="228600"/>
            <a:ext cx="8229600" cy="1682750"/>
          </a:xfrm>
          <a:prstGeom prst="rect">
            <a:avLst/>
          </a:prstGeom>
          <a:noFill/>
          <a:ln w="9525">
            <a:noFill/>
            <a:miter lim="800000"/>
            <a:headEnd/>
            <a:tailEnd/>
          </a:ln>
        </p:spPr>
        <p:txBody>
          <a:bodyPr anchor="ctr"/>
          <a:lstStyle/>
          <a:p>
            <a:pPr algn="ctr">
              <a:defRPr/>
            </a:pPr>
            <a:r>
              <a:rPr lang="ro-RO" sz="2800" b="1" dirty="0" smtClean="0">
                <a:latin typeface="Calibri (Body)"/>
              </a:rPr>
              <a:t>Factori de evaluare</a:t>
            </a:r>
            <a:endParaRPr lang="en-US" sz="2800" b="1" dirty="0">
              <a:latin typeface="Calibri (Body)"/>
            </a:endParaRPr>
          </a:p>
        </p:txBody>
      </p:sp>
      <p:sp>
        <p:nvSpPr>
          <p:cNvPr id="99332" name="Title 1"/>
          <p:cNvSpPr txBox="1">
            <a:spLocks/>
          </p:cNvSpPr>
          <p:nvPr/>
        </p:nvSpPr>
        <p:spPr bwMode="auto">
          <a:xfrm>
            <a:off x="457200" y="1412776"/>
            <a:ext cx="8229600" cy="5064224"/>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pPr>
            <a:r>
              <a:rPr lang="en-US" sz="2000" b="1" dirty="0" err="1">
                <a:latin typeface="Calibri (Body)"/>
              </a:rPr>
              <a:t>Factorii</a:t>
            </a:r>
            <a:r>
              <a:rPr lang="en-US" sz="2000" b="1" dirty="0">
                <a:latin typeface="Calibri (Body)"/>
              </a:rPr>
              <a:t> de </a:t>
            </a:r>
            <a:r>
              <a:rPr lang="en-US" sz="2000" b="1" dirty="0" err="1">
                <a:latin typeface="Calibri (Body)"/>
              </a:rPr>
              <a:t>evaluare</a:t>
            </a:r>
            <a:r>
              <a:rPr lang="en-US" sz="2000" b="1" dirty="0">
                <a:latin typeface="Calibri (Body)"/>
              </a:rPr>
              <a:t> </a:t>
            </a:r>
            <a:r>
              <a:rPr lang="en-US" sz="2000" b="1" dirty="0" smtClean="0">
                <a:latin typeface="Calibri (Body)"/>
              </a:rPr>
              <a:t>a</a:t>
            </a:r>
            <a:r>
              <a:rPr lang="ro-RO" sz="2000" b="1" dirty="0" smtClean="0">
                <a:latin typeface="Calibri (Body)"/>
              </a:rPr>
              <a:t>i</a:t>
            </a:r>
            <a:r>
              <a:rPr lang="en-US" sz="2000" b="1" dirty="0" smtClean="0">
                <a:latin typeface="Calibri (Body)"/>
              </a:rPr>
              <a:t> </a:t>
            </a:r>
            <a:r>
              <a:rPr lang="en-US" sz="2000" b="1" dirty="0" err="1">
                <a:latin typeface="Calibri (Body)"/>
              </a:rPr>
              <a:t>ofertei</a:t>
            </a:r>
            <a:r>
              <a:rPr lang="en-US" sz="2000" b="1" dirty="0">
                <a:latin typeface="Calibri (Body)"/>
              </a:rPr>
              <a:t> </a:t>
            </a:r>
            <a:r>
              <a:rPr lang="en-US" sz="2000" dirty="0">
                <a:latin typeface="Calibri (Body)"/>
              </a:rPr>
              <a:t>pot </a:t>
            </a:r>
            <a:r>
              <a:rPr lang="en-US" sz="2000" dirty="0" err="1">
                <a:latin typeface="Calibri (Body)"/>
              </a:rPr>
              <a:t>fi</a:t>
            </a:r>
            <a:r>
              <a:rPr lang="en-US" sz="2000" dirty="0">
                <a:latin typeface="Calibri (Body)"/>
              </a:rPr>
              <a:t>: </a:t>
            </a:r>
          </a:p>
          <a:p>
            <a:pPr marL="800100" lvl="1" indent="-342900">
              <a:buFont typeface="Arial" charset="0"/>
              <a:buChar char="•"/>
            </a:pPr>
            <a:r>
              <a:rPr lang="en-US" sz="2000" dirty="0" err="1">
                <a:latin typeface="Calibri (Body)"/>
              </a:rPr>
              <a:t>caracteristici</a:t>
            </a:r>
            <a:r>
              <a:rPr lang="en-US" sz="2000" dirty="0">
                <a:latin typeface="Calibri (Body)"/>
              </a:rPr>
              <a:t> </a:t>
            </a:r>
            <a:r>
              <a:rPr lang="en-US" sz="2000" dirty="0" err="1">
                <a:latin typeface="Calibri (Body)"/>
              </a:rPr>
              <a:t>privind</a:t>
            </a:r>
            <a:r>
              <a:rPr lang="en-US" sz="2000" dirty="0">
                <a:latin typeface="Calibri (Body)"/>
              </a:rPr>
              <a:t> </a:t>
            </a:r>
            <a:r>
              <a:rPr lang="en-US" sz="2000" dirty="0" err="1">
                <a:latin typeface="Calibri (Body)"/>
              </a:rPr>
              <a:t>nivelul</a:t>
            </a:r>
            <a:r>
              <a:rPr lang="en-US" sz="2000" dirty="0">
                <a:latin typeface="Calibri (Body)"/>
              </a:rPr>
              <a:t> </a:t>
            </a:r>
            <a:r>
              <a:rPr lang="en-US" sz="2000" dirty="0" err="1">
                <a:latin typeface="Calibri (Body)"/>
              </a:rPr>
              <a:t>calitativ</a:t>
            </a:r>
            <a:r>
              <a:rPr lang="en-US" sz="2000" dirty="0">
                <a:latin typeface="Calibri (Body)"/>
              </a:rPr>
              <a:t>, </a:t>
            </a:r>
            <a:r>
              <a:rPr lang="en-US" sz="2000" dirty="0" err="1">
                <a:latin typeface="Calibri (Body)"/>
              </a:rPr>
              <a:t>tehnic</a:t>
            </a:r>
            <a:r>
              <a:rPr lang="en-US" sz="2000" dirty="0">
                <a:latin typeface="Calibri (Body)"/>
              </a:rPr>
              <a:t> </a:t>
            </a:r>
            <a:r>
              <a:rPr lang="en-US" sz="2000" dirty="0" err="1">
                <a:latin typeface="Calibri (Body)"/>
              </a:rPr>
              <a:t>sau</a:t>
            </a:r>
            <a:r>
              <a:rPr lang="en-US" sz="2000" dirty="0">
                <a:latin typeface="Calibri (Body)"/>
              </a:rPr>
              <a:t> </a:t>
            </a:r>
            <a:r>
              <a:rPr lang="en-US" sz="2000" dirty="0" err="1">
                <a:latin typeface="Calibri (Body)"/>
              </a:rPr>
              <a:t>funcţional</a:t>
            </a:r>
            <a:r>
              <a:rPr lang="en-US" sz="2000" dirty="0">
                <a:latin typeface="Calibri (Body)"/>
              </a:rPr>
              <a:t>; </a:t>
            </a:r>
          </a:p>
          <a:p>
            <a:pPr marL="800100" lvl="1" indent="-342900">
              <a:buFont typeface="Arial" charset="0"/>
              <a:buChar char="•"/>
            </a:pPr>
            <a:r>
              <a:rPr lang="en-US" sz="2000" dirty="0" err="1">
                <a:latin typeface="Calibri (Body)"/>
              </a:rPr>
              <a:t>termene</a:t>
            </a:r>
            <a:r>
              <a:rPr lang="en-US" sz="2000" dirty="0">
                <a:latin typeface="Calibri (Body)"/>
              </a:rPr>
              <a:t> de </a:t>
            </a:r>
            <a:r>
              <a:rPr lang="en-US" sz="2000" dirty="0" err="1">
                <a:latin typeface="Calibri (Body)"/>
              </a:rPr>
              <a:t>garanţie</a:t>
            </a:r>
            <a:r>
              <a:rPr lang="en-US" sz="2000" dirty="0">
                <a:latin typeface="Calibri (Body)"/>
              </a:rPr>
              <a:t> </a:t>
            </a:r>
            <a:r>
              <a:rPr lang="en-US" sz="2000" dirty="0" err="1">
                <a:latin typeface="Calibri (Body)"/>
              </a:rPr>
              <a:t>propuse</a:t>
            </a:r>
            <a:r>
              <a:rPr lang="en-US" sz="2000" dirty="0">
                <a:latin typeface="Calibri (Body)"/>
              </a:rPr>
              <a:t> </a:t>
            </a:r>
            <a:r>
              <a:rPr lang="en-US" sz="2000" dirty="0" err="1">
                <a:latin typeface="Calibri (Body)"/>
              </a:rPr>
              <a:t>în</a:t>
            </a:r>
            <a:r>
              <a:rPr lang="en-US" sz="2000" dirty="0">
                <a:latin typeface="Calibri (Body)"/>
              </a:rPr>
              <a:t> </a:t>
            </a:r>
            <a:r>
              <a:rPr lang="en-US" sz="2000" dirty="0" err="1">
                <a:latin typeface="Calibri (Body)"/>
              </a:rPr>
              <a:t>corelare</a:t>
            </a:r>
            <a:r>
              <a:rPr lang="en-US" sz="2000" dirty="0">
                <a:latin typeface="Calibri (Body)"/>
              </a:rPr>
              <a:t> cu </a:t>
            </a:r>
            <a:r>
              <a:rPr lang="en-US" sz="2000" dirty="0" err="1">
                <a:latin typeface="Calibri (Body)"/>
              </a:rPr>
              <a:t>soluţia</a:t>
            </a:r>
            <a:r>
              <a:rPr lang="en-US" sz="2000" dirty="0">
                <a:latin typeface="Calibri (Body)"/>
              </a:rPr>
              <a:t> </a:t>
            </a:r>
            <a:r>
              <a:rPr lang="en-US" sz="2000" dirty="0" err="1">
                <a:latin typeface="Calibri (Body)"/>
              </a:rPr>
              <a:t>tehnică</a:t>
            </a:r>
            <a:r>
              <a:rPr lang="en-US" sz="2000" dirty="0">
                <a:latin typeface="Calibri (Body)"/>
              </a:rPr>
              <a:t> </a:t>
            </a:r>
            <a:r>
              <a:rPr lang="en-US" sz="2000" dirty="0" err="1">
                <a:latin typeface="Calibri (Body)"/>
              </a:rPr>
              <a:t>ofertată</a:t>
            </a:r>
            <a:r>
              <a:rPr lang="en-US" sz="2000" dirty="0">
                <a:latin typeface="Calibri (Body)"/>
              </a:rPr>
              <a:t>; </a:t>
            </a:r>
          </a:p>
          <a:p>
            <a:pPr marL="800100" lvl="1" indent="-342900">
              <a:buFont typeface="Arial" charset="0"/>
              <a:buChar char="•"/>
            </a:pPr>
            <a:r>
              <a:rPr lang="en-US" sz="2000" dirty="0" err="1">
                <a:latin typeface="Calibri (Body)"/>
              </a:rPr>
              <a:t>caracteristici</a:t>
            </a:r>
            <a:r>
              <a:rPr lang="en-US" sz="2000" dirty="0">
                <a:latin typeface="Calibri (Body)"/>
              </a:rPr>
              <a:t> de </a:t>
            </a:r>
            <a:r>
              <a:rPr lang="en-US" sz="2000" dirty="0" err="1">
                <a:latin typeface="Calibri (Body)"/>
              </a:rPr>
              <a:t>mediu</a:t>
            </a:r>
            <a:r>
              <a:rPr lang="en-US" sz="2000" dirty="0">
                <a:latin typeface="Calibri (Body)"/>
              </a:rPr>
              <a:t>;</a:t>
            </a:r>
          </a:p>
          <a:p>
            <a:pPr marL="800100" lvl="1" indent="-342900">
              <a:buFont typeface="Arial" charset="0"/>
              <a:buChar char="•"/>
            </a:pPr>
            <a:r>
              <a:rPr lang="en-US" sz="2000" dirty="0" err="1">
                <a:latin typeface="Calibri (Body)"/>
              </a:rPr>
              <a:t>costuri</a:t>
            </a:r>
            <a:r>
              <a:rPr lang="en-US" sz="2000" dirty="0">
                <a:latin typeface="Calibri (Body)"/>
              </a:rPr>
              <a:t> de </a:t>
            </a:r>
            <a:r>
              <a:rPr lang="en-US" sz="2000" dirty="0" err="1">
                <a:latin typeface="Calibri (Body)"/>
              </a:rPr>
              <a:t>funcţionare</a:t>
            </a:r>
            <a:r>
              <a:rPr lang="en-US" sz="2000" dirty="0">
                <a:latin typeface="Calibri (Body)"/>
              </a:rPr>
              <a:t>; </a:t>
            </a:r>
          </a:p>
          <a:p>
            <a:pPr marL="800100" lvl="1" indent="-342900">
              <a:buFont typeface="Arial" charset="0"/>
              <a:buChar char="•"/>
            </a:pPr>
            <a:r>
              <a:rPr lang="en-US" sz="2000" dirty="0" err="1">
                <a:latin typeface="Calibri (Body)"/>
              </a:rPr>
              <a:t>raportul</a:t>
            </a:r>
            <a:r>
              <a:rPr lang="en-US" sz="2000" dirty="0">
                <a:latin typeface="Calibri (Body)"/>
              </a:rPr>
              <a:t> cost/</a:t>
            </a:r>
            <a:r>
              <a:rPr lang="en-US" sz="2000" dirty="0" err="1">
                <a:latin typeface="Calibri (Body)"/>
              </a:rPr>
              <a:t>eficienţă</a:t>
            </a:r>
            <a:r>
              <a:rPr lang="en-US" sz="2000" dirty="0">
                <a:latin typeface="Calibri (Body)"/>
              </a:rPr>
              <a:t>; </a:t>
            </a:r>
          </a:p>
          <a:p>
            <a:pPr marL="800100" lvl="1" indent="-342900">
              <a:buFont typeface="Arial" charset="0"/>
              <a:buChar char="•"/>
            </a:pPr>
            <a:r>
              <a:rPr lang="en-US" sz="2000" dirty="0" err="1">
                <a:latin typeface="Calibri (Body)"/>
              </a:rPr>
              <a:t>servicii</a:t>
            </a:r>
            <a:r>
              <a:rPr lang="en-US" sz="2000" dirty="0">
                <a:latin typeface="Calibri (Body)"/>
              </a:rPr>
              <a:t> </a:t>
            </a:r>
            <a:r>
              <a:rPr lang="en-US" sz="2000" dirty="0" err="1">
                <a:latin typeface="Calibri (Body)"/>
              </a:rPr>
              <a:t>postvînzare</a:t>
            </a:r>
            <a:r>
              <a:rPr lang="en-US" sz="2000" dirty="0">
                <a:latin typeface="Calibri (Body)"/>
              </a:rPr>
              <a:t> </a:t>
            </a:r>
            <a:r>
              <a:rPr lang="en-US" sz="2000" dirty="0" err="1">
                <a:latin typeface="Calibri (Body)"/>
              </a:rPr>
              <a:t>şi</a:t>
            </a:r>
            <a:r>
              <a:rPr lang="en-US" sz="2000" dirty="0">
                <a:latin typeface="Calibri (Body)"/>
              </a:rPr>
              <a:t> </a:t>
            </a:r>
            <a:r>
              <a:rPr lang="en-US" sz="2000" dirty="0" err="1">
                <a:latin typeface="Calibri (Body)"/>
              </a:rPr>
              <a:t>asistenţă</a:t>
            </a:r>
            <a:r>
              <a:rPr lang="en-US" sz="2000" dirty="0">
                <a:latin typeface="Calibri (Body)"/>
              </a:rPr>
              <a:t> </a:t>
            </a:r>
            <a:r>
              <a:rPr lang="en-US" sz="2000" dirty="0" err="1">
                <a:latin typeface="Calibri (Body)"/>
              </a:rPr>
              <a:t>tehnică</a:t>
            </a:r>
            <a:r>
              <a:rPr lang="en-US" sz="2000" dirty="0">
                <a:latin typeface="Calibri (Body)"/>
              </a:rPr>
              <a:t>; </a:t>
            </a:r>
          </a:p>
          <a:p>
            <a:pPr marL="800100" lvl="1" indent="-342900">
              <a:buFont typeface="Arial" charset="0"/>
              <a:buChar char="•"/>
            </a:pPr>
            <a:r>
              <a:rPr lang="en-US" sz="2000" dirty="0" err="1">
                <a:latin typeface="Calibri (Body)"/>
              </a:rPr>
              <a:t>termene</a:t>
            </a:r>
            <a:r>
              <a:rPr lang="en-US" sz="2000" dirty="0">
                <a:latin typeface="Calibri (Body)"/>
              </a:rPr>
              <a:t> de </a:t>
            </a:r>
            <a:r>
              <a:rPr lang="en-US" sz="2000" dirty="0" err="1">
                <a:latin typeface="Calibri (Body)"/>
              </a:rPr>
              <a:t>livrare</a:t>
            </a:r>
            <a:r>
              <a:rPr lang="en-US" sz="2000" dirty="0">
                <a:latin typeface="Calibri (Body)"/>
              </a:rPr>
              <a:t> </a:t>
            </a:r>
            <a:r>
              <a:rPr lang="en-US" sz="2000" dirty="0" err="1">
                <a:latin typeface="Calibri (Body)"/>
              </a:rPr>
              <a:t>sau</a:t>
            </a:r>
            <a:r>
              <a:rPr lang="en-US" sz="2000" dirty="0">
                <a:latin typeface="Calibri (Body)"/>
              </a:rPr>
              <a:t> de </a:t>
            </a:r>
            <a:r>
              <a:rPr lang="en-US" sz="2000" dirty="0" err="1">
                <a:latin typeface="Calibri (Body)"/>
              </a:rPr>
              <a:t>execuţie</a:t>
            </a:r>
            <a:r>
              <a:rPr lang="en-US" sz="2000" dirty="0">
                <a:latin typeface="Calibri (Body)"/>
              </a:rPr>
              <a:t>; </a:t>
            </a:r>
          </a:p>
          <a:p>
            <a:pPr marL="800100" lvl="1" indent="-342900">
              <a:buFont typeface="Arial" charset="0"/>
              <a:buChar char="•"/>
            </a:pPr>
            <a:r>
              <a:rPr lang="en-US" sz="2000" dirty="0" err="1">
                <a:latin typeface="Calibri (Body)"/>
              </a:rPr>
              <a:t>alte</a:t>
            </a:r>
            <a:r>
              <a:rPr lang="en-US" sz="2000" dirty="0">
                <a:latin typeface="Calibri (Body)"/>
              </a:rPr>
              <a:t> </a:t>
            </a:r>
            <a:r>
              <a:rPr lang="en-US" sz="2000" dirty="0" err="1">
                <a:latin typeface="Calibri (Body)"/>
              </a:rPr>
              <a:t>elemente</a:t>
            </a:r>
            <a:r>
              <a:rPr lang="en-US" sz="2000" dirty="0">
                <a:latin typeface="Calibri (Body)"/>
              </a:rPr>
              <a:t> considerate </a:t>
            </a:r>
            <a:r>
              <a:rPr lang="en-US" sz="2000" dirty="0" err="1">
                <a:latin typeface="Calibri (Body)"/>
              </a:rPr>
              <a:t>semnificative</a:t>
            </a:r>
            <a:r>
              <a:rPr lang="en-US" sz="2000" dirty="0">
                <a:latin typeface="Calibri (Body)"/>
              </a:rPr>
              <a:t> </a:t>
            </a:r>
            <a:r>
              <a:rPr lang="en-US" sz="2000" dirty="0" err="1">
                <a:latin typeface="Calibri (Body)"/>
              </a:rPr>
              <a:t>pentru</a:t>
            </a:r>
            <a:r>
              <a:rPr lang="en-US" sz="2000" dirty="0">
                <a:latin typeface="Calibri (Body)"/>
              </a:rPr>
              <a:t> </a:t>
            </a:r>
            <a:r>
              <a:rPr lang="en-US" sz="2000" dirty="0" err="1">
                <a:latin typeface="Calibri (Body)"/>
              </a:rPr>
              <a:t>evaluarea</a:t>
            </a:r>
            <a:r>
              <a:rPr lang="en-US" sz="2000" dirty="0">
                <a:latin typeface="Calibri (Body)"/>
              </a:rPr>
              <a:t> </a:t>
            </a:r>
            <a:r>
              <a:rPr lang="en-US" sz="2000" dirty="0" err="1">
                <a:latin typeface="Calibri (Body)"/>
              </a:rPr>
              <a:t>ofertelor</a:t>
            </a:r>
            <a:r>
              <a:rPr lang="en-US" sz="2000" dirty="0">
                <a:latin typeface="Calibri (Body)"/>
              </a:rPr>
              <a:t>.</a:t>
            </a:r>
          </a:p>
          <a:p>
            <a:pPr marL="342900" indent="-342900">
              <a:spcBef>
                <a:spcPts val="600"/>
              </a:spcBef>
              <a:spcAft>
                <a:spcPts val="600"/>
              </a:spcAft>
              <a:buFont typeface="Wingdings" pitchFamily="2" charset="2"/>
              <a:buChar char="Ø"/>
            </a:pPr>
            <a:r>
              <a:rPr lang="ro-RO" sz="2000" b="1" dirty="0">
                <a:latin typeface="Calibri (Body)"/>
              </a:rPr>
              <a:t>Ponderea preţului </a:t>
            </a:r>
            <a:r>
              <a:rPr lang="ro-RO" sz="2000" dirty="0">
                <a:latin typeface="Calibri (Body)"/>
              </a:rPr>
              <a:t>în totalul evaluării ofertelor:</a:t>
            </a:r>
          </a:p>
          <a:p>
            <a:pPr marL="800100" lvl="1" indent="-342900">
              <a:buFont typeface="Arial" charset="0"/>
              <a:buChar char="•"/>
            </a:pPr>
            <a:r>
              <a:rPr lang="ro-RO" sz="2000" b="1" dirty="0">
                <a:latin typeface="Calibri (Body)"/>
              </a:rPr>
              <a:t>bunuri</a:t>
            </a:r>
            <a:r>
              <a:rPr lang="ro-RO" sz="2000" dirty="0">
                <a:latin typeface="Calibri (Body)"/>
              </a:rPr>
              <a:t> - </a:t>
            </a:r>
            <a:r>
              <a:rPr lang="ro-RO" sz="2000" b="1" dirty="0">
                <a:latin typeface="Calibri (Body)"/>
              </a:rPr>
              <a:t>nu va fi mai mică de 60%; </a:t>
            </a:r>
          </a:p>
          <a:p>
            <a:pPr marL="800100" lvl="1" indent="-342900">
              <a:buFont typeface="Arial" charset="0"/>
              <a:buChar char="•"/>
            </a:pPr>
            <a:r>
              <a:rPr lang="ro-RO" sz="2000" b="1" dirty="0">
                <a:latin typeface="Calibri (Body)"/>
              </a:rPr>
              <a:t>lucrări</a:t>
            </a:r>
            <a:r>
              <a:rPr lang="ro-RO" sz="2000" dirty="0">
                <a:latin typeface="Calibri (Body)"/>
              </a:rPr>
              <a:t> - </a:t>
            </a:r>
            <a:r>
              <a:rPr lang="ro-RO" sz="2000" b="1" dirty="0">
                <a:latin typeface="Calibri (Body)"/>
              </a:rPr>
              <a:t>nu va fi mai mică de 80%;</a:t>
            </a:r>
          </a:p>
          <a:p>
            <a:pPr marL="800100" lvl="1" indent="-342900">
              <a:buFont typeface="Arial" charset="0"/>
              <a:buChar char="•"/>
            </a:pPr>
            <a:r>
              <a:rPr lang="ro-RO" sz="2000" b="1" dirty="0">
                <a:latin typeface="Calibri (Body)"/>
              </a:rPr>
              <a:t>servicii</a:t>
            </a:r>
            <a:r>
              <a:rPr lang="ro-RO" sz="2000" dirty="0">
                <a:latin typeface="Calibri (Body)"/>
              </a:rPr>
              <a:t> - </a:t>
            </a:r>
            <a:r>
              <a:rPr lang="ro-RO" sz="2000" b="1" dirty="0">
                <a:latin typeface="Calibri (Body)"/>
              </a:rPr>
              <a:t>nu va fi mai mică de 40%.</a:t>
            </a:r>
            <a:endParaRPr lang="en-US" sz="2000" b="1" dirty="0">
              <a:latin typeface="Calibri (Body)"/>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0137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01379" name="Title 1"/>
          <p:cNvSpPr txBox="1">
            <a:spLocks/>
          </p:cNvSpPr>
          <p:nvPr/>
        </p:nvSpPr>
        <p:spPr bwMode="auto">
          <a:xfrm>
            <a:off x="457200" y="457200"/>
            <a:ext cx="8229600" cy="1295400"/>
          </a:xfrm>
          <a:prstGeom prst="rect">
            <a:avLst/>
          </a:prstGeom>
          <a:noFill/>
          <a:ln w="9525">
            <a:noFill/>
            <a:miter lim="800000"/>
            <a:headEnd/>
            <a:tailEnd/>
          </a:ln>
        </p:spPr>
        <p:txBody>
          <a:bodyPr anchor="ctr"/>
          <a:lstStyle/>
          <a:p>
            <a:pPr algn="ctr"/>
            <a:r>
              <a:rPr lang="ro-RO" sz="2800" b="1" dirty="0" smtClean="0">
                <a:latin typeface="Calibri (Body)"/>
              </a:rPr>
              <a:t>Criterii de </a:t>
            </a:r>
            <a:r>
              <a:rPr lang="ro-RO" sz="2800" b="1" dirty="0">
                <a:latin typeface="Calibri (Body)"/>
              </a:rPr>
              <a:t>calificare</a:t>
            </a:r>
            <a:endParaRPr lang="en-US" sz="2800" b="1" dirty="0">
              <a:latin typeface="Calibri (Body)"/>
            </a:endParaRPr>
          </a:p>
        </p:txBody>
      </p:sp>
      <p:sp>
        <p:nvSpPr>
          <p:cNvPr id="93188" name="Title 1"/>
          <p:cNvSpPr txBox="1">
            <a:spLocks/>
          </p:cNvSpPr>
          <p:nvPr/>
        </p:nvSpPr>
        <p:spPr bwMode="auto">
          <a:xfrm>
            <a:off x="457200" y="1752600"/>
            <a:ext cx="8229600" cy="4724400"/>
          </a:xfrm>
          <a:prstGeom prst="rect">
            <a:avLst/>
          </a:prstGeom>
          <a:noFill/>
          <a:ln w="9525">
            <a:noFill/>
            <a:miter lim="800000"/>
            <a:headEnd/>
            <a:tailEnd/>
          </a:ln>
        </p:spPr>
        <p:txBody>
          <a:bodyPr/>
          <a:lstStyle/>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situaţia personală a ofertantului sau </a:t>
            </a:r>
            <a:r>
              <a:rPr lang="vi-VN" sz="2000" dirty="0" smtClean="0">
                <a:latin typeface="Calibri (Body)"/>
              </a:rPr>
              <a:t>candidatului</a:t>
            </a:r>
            <a:r>
              <a:rPr lang="ro-RO" sz="2000" dirty="0" smtClean="0">
                <a:latin typeface="Calibri (Body)"/>
              </a:rPr>
              <a:t> (art. 18)</a:t>
            </a:r>
            <a:r>
              <a:rPr lang="vi-VN" sz="2000" dirty="0" smtClean="0">
                <a:latin typeface="Calibri (Body)"/>
              </a:rPr>
              <a:t>; </a:t>
            </a:r>
            <a:endParaRPr lang="vi-VN" sz="2000" dirty="0">
              <a:latin typeface="Calibri (Body)"/>
            </a:endParaRPr>
          </a:p>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capacitatea de exercitare a activităţii </a:t>
            </a:r>
            <a:r>
              <a:rPr lang="vi-VN" sz="2000" dirty="0" smtClean="0">
                <a:latin typeface="Calibri (Body)"/>
              </a:rPr>
              <a:t>profesionale</a:t>
            </a:r>
            <a:r>
              <a:rPr lang="ro-RO" sz="2000" dirty="0" smtClean="0">
                <a:latin typeface="Calibri (Body)"/>
              </a:rPr>
              <a:t> (art. 19)</a:t>
            </a:r>
            <a:r>
              <a:rPr lang="vi-VN" sz="2000" dirty="0" smtClean="0">
                <a:latin typeface="Calibri (Body)"/>
              </a:rPr>
              <a:t>; </a:t>
            </a:r>
            <a:endParaRPr lang="vi-VN" sz="2000" dirty="0">
              <a:latin typeface="Calibri (Body)"/>
            </a:endParaRPr>
          </a:p>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capacitatea economică şi </a:t>
            </a:r>
            <a:r>
              <a:rPr lang="vi-VN" sz="2000" dirty="0" smtClean="0">
                <a:latin typeface="Calibri (Body)"/>
              </a:rPr>
              <a:t>financiară</a:t>
            </a:r>
            <a:r>
              <a:rPr lang="ro-RO" sz="2000" dirty="0" smtClean="0">
                <a:latin typeface="Calibri (Body)"/>
              </a:rPr>
              <a:t> (art. 20)</a:t>
            </a:r>
            <a:r>
              <a:rPr lang="vi-VN" sz="2000" dirty="0" smtClean="0">
                <a:latin typeface="Calibri (Body)"/>
              </a:rPr>
              <a:t>; </a:t>
            </a:r>
            <a:endParaRPr lang="vi-VN" sz="2000" dirty="0">
              <a:latin typeface="Calibri (Body)"/>
            </a:endParaRPr>
          </a:p>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capacitatea tehnică şi/sau </a:t>
            </a:r>
            <a:r>
              <a:rPr lang="vi-VN" sz="2000" dirty="0" smtClean="0">
                <a:latin typeface="Calibri (Body)"/>
              </a:rPr>
              <a:t>profesională</a:t>
            </a:r>
            <a:r>
              <a:rPr lang="ro-RO" sz="2000" dirty="0" smtClean="0">
                <a:latin typeface="Calibri (Body)"/>
              </a:rPr>
              <a:t> (art. 21)</a:t>
            </a:r>
            <a:r>
              <a:rPr lang="vi-VN" sz="2000" dirty="0" smtClean="0">
                <a:latin typeface="Calibri (Body)"/>
              </a:rPr>
              <a:t>; </a:t>
            </a:r>
            <a:endParaRPr lang="vi-VN" sz="2000" dirty="0">
              <a:latin typeface="Calibri (Body)"/>
            </a:endParaRPr>
          </a:p>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standarde de asigurare a </a:t>
            </a:r>
            <a:r>
              <a:rPr lang="vi-VN" sz="2000" dirty="0" smtClean="0">
                <a:latin typeface="Calibri (Body)"/>
              </a:rPr>
              <a:t>calităţii</a:t>
            </a:r>
            <a:r>
              <a:rPr lang="ro-RO" sz="2000" dirty="0" smtClean="0">
                <a:latin typeface="Calibri (Body)"/>
              </a:rPr>
              <a:t> (art. 22)</a:t>
            </a:r>
            <a:r>
              <a:rPr lang="vi-VN" sz="2000" dirty="0" smtClean="0">
                <a:latin typeface="Calibri (Body)"/>
              </a:rPr>
              <a:t>; </a:t>
            </a:r>
            <a:endParaRPr lang="vi-VN" sz="2000" dirty="0">
              <a:latin typeface="Calibri (Body)"/>
            </a:endParaRPr>
          </a:p>
          <a:p>
            <a:pPr marL="342900" indent="-342900">
              <a:lnSpc>
                <a:spcPct val="150000"/>
              </a:lnSpc>
              <a:spcBef>
                <a:spcPts val="600"/>
              </a:spcBef>
              <a:spcAft>
                <a:spcPts val="600"/>
              </a:spcAft>
              <a:buFont typeface="Wingdings" panose="05000000000000000000" pitchFamily="2" charset="2"/>
              <a:buChar char="Ø"/>
              <a:defRPr/>
            </a:pPr>
            <a:r>
              <a:rPr lang="vi-VN" sz="2000" dirty="0">
                <a:latin typeface="Calibri (Body)"/>
              </a:rPr>
              <a:t>standarde de protecţie a </a:t>
            </a:r>
            <a:r>
              <a:rPr lang="vi-VN" sz="2000" dirty="0" smtClean="0">
                <a:latin typeface="Calibri (Body)"/>
              </a:rPr>
              <a:t>mediului</a:t>
            </a:r>
            <a:r>
              <a:rPr lang="ro-RO" sz="2000" dirty="0" smtClean="0">
                <a:latin typeface="Calibri (Body)"/>
              </a:rPr>
              <a:t> (art. 23)</a:t>
            </a:r>
            <a:r>
              <a:rPr lang="vi-VN" sz="2000" dirty="0" smtClean="0">
                <a:latin typeface="Calibri (Body)"/>
              </a:rPr>
              <a:t>.</a:t>
            </a:r>
            <a:endParaRPr lang="vi-VN" sz="2000" dirty="0">
              <a:latin typeface="Calibri (Body)"/>
            </a:endParaRPr>
          </a:p>
          <a:p>
            <a:pPr>
              <a:lnSpc>
                <a:spcPct val="120000"/>
              </a:lnSpc>
              <a:buFontTx/>
              <a:buChar char="•"/>
              <a:defRPr/>
            </a:pPr>
            <a:endParaRPr lang="ro-RO" sz="2000" dirty="0">
              <a:latin typeface="Calibri" pitchFamily="34" charset="0"/>
            </a:endParaRPr>
          </a:p>
          <a:p>
            <a:pPr algn="ctr">
              <a:lnSpc>
                <a:spcPct val="120000"/>
              </a:lnSpc>
              <a:defRPr/>
            </a:pPr>
            <a:endParaRPr lang="ro-RO" sz="2400"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05474"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05475" name="Title 1"/>
          <p:cNvSpPr txBox="1">
            <a:spLocks/>
          </p:cNvSpPr>
          <p:nvPr/>
        </p:nvSpPr>
        <p:spPr bwMode="auto">
          <a:xfrm>
            <a:off x="323528" y="908720"/>
            <a:ext cx="8496944" cy="936104"/>
          </a:xfrm>
          <a:prstGeom prst="rect">
            <a:avLst/>
          </a:prstGeom>
          <a:noFill/>
          <a:ln w="9525">
            <a:noFill/>
            <a:miter lim="800000"/>
            <a:headEnd/>
            <a:tailEnd/>
          </a:ln>
        </p:spPr>
        <p:txBody>
          <a:bodyPr anchor="ctr"/>
          <a:lstStyle/>
          <a:p>
            <a:pPr algn="ctr"/>
            <a:r>
              <a:rPr lang="ro-RO" sz="2800" b="1" dirty="0">
                <a:latin typeface="Calibri (Body)"/>
              </a:rPr>
              <a:t>Garanția </a:t>
            </a:r>
            <a:r>
              <a:rPr lang="ro-RO" sz="2800" b="1" dirty="0" smtClean="0">
                <a:latin typeface="Calibri (Body)"/>
              </a:rPr>
              <a:t>pentru ofertă. </a:t>
            </a:r>
          </a:p>
          <a:p>
            <a:pPr algn="ctr"/>
            <a:r>
              <a:rPr lang="ro-RO" sz="2800" b="1" dirty="0" smtClean="0">
                <a:latin typeface="Calibri (Body)"/>
              </a:rPr>
              <a:t>Garanția de bună execuție a contractului (art. 64)</a:t>
            </a:r>
            <a:endParaRPr lang="en-US" sz="2800" b="1" dirty="0">
              <a:latin typeface="Calibri (Body)"/>
            </a:endParaRPr>
          </a:p>
        </p:txBody>
      </p:sp>
      <p:sp>
        <p:nvSpPr>
          <p:cNvPr id="105476" name="Title 1"/>
          <p:cNvSpPr txBox="1">
            <a:spLocks/>
          </p:cNvSpPr>
          <p:nvPr/>
        </p:nvSpPr>
        <p:spPr bwMode="auto">
          <a:xfrm>
            <a:off x="515938" y="2060848"/>
            <a:ext cx="7942262" cy="4392488"/>
          </a:xfrm>
          <a:prstGeom prst="rect">
            <a:avLst/>
          </a:prstGeom>
          <a:noFill/>
          <a:ln w="9525">
            <a:noFill/>
            <a:miter lim="800000"/>
            <a:headEnd/>
            <a:tailEnd/>
          </a:ln>
        </p:spPr>
        <p:txBody>
          <a:bodyPr/>
          <a:lstStyle/>
          <a:p>
            <a:pPr marL="342900" indent="-342900">
              <a:spcBef>
                <a:spcPts val="1200"/>
              </a:spcBef>
              <a:buFont typeface="Wingdings" pitchFamily="2" charset="2"/>
              <a:buChar char="Ø"/>
            </a:pPr>
            <a:r>
              <a:rPr lang="vi-VN" sz="2200" dirty="0" smtClean="0">
                <a:latin typeface="Calibri (Body)"/>
              </a:rPr>
              <a:t>Cuantumul garanţiei pentru ofertă nu trebuie să depăşească </a:t>
            </a:r>
            <a:r>
              <a:rPr lang="vi-VN" sz="2200" b="1" dirty="0" smtClean="0">
                <a:latin typeface="Calibri (Body)"/>
              </a:rPr>
              <a:t>2%</a:t>
            </a:r>
            <a:r>
              <a:rPr lang="vi-VN" sz="2200" dirty="0" smtClean="0">
                <a:latin typeface="Calibri (Body)"/>
              </a:rPr>
              <a:t> din valoarea ofertei</a:t>
            </a:r>
            <a:r>
              <a:rPr lang="vi-VN" sz="2200" b="1" dirty="0" smtClean="0">
                <a:latin typeface="Calibri (Body)"/>
              </a:rPr>
              <a:t> </a:t>
            </a:r>
            <a:r>
              <a:rPr lang="vi-VN" sz="2200" dirty="0" smtClean="0">
                <a:latin typeface="Calibri (Body)"/>
              </a:rPr>
              <a:t>fără </a:t>
            </a:r>
            <a:r>
              <a:rPr lang="ro-RO" sz="2200" dirty="0" smtClean="0">
                <a:latin typeface="Calibri (Body)"/>
              </a:rPr>
              <a:t>TVA</a:t>
            </a:r>
            <a:r>
              <a:rPr lang="vi-VN" sz="2200" dirty="0" smtClean="0">
                <a:latin typeface="Calibri (Body)"/>
              </a:rPr>
              <a:t>.</a:t>
            </a:r>
            <a:endParaRPr lang="ro-RO" sz="2200" dirty="0" smtClean="0">
              <a:latin typeface="Calibri (Body)"/>
            </a:endParaRPr>
          </a:p>
          <a:p>
            <a:pPr marL="342900" indent="-342900">
              <a:spcBef>
                <a:spcPts val="1200"/>
              </a:spcBef>
              <a:buFont typeface="Wingdings" pitchFamily="2" charset="2"/>
              <a:buChar char="Ø"/>
            </a:pPr>
            <a:r>
              <a:rPr lang="vi-VN" sz="2200" dirty="0" smtClean="0">
                <a:latin typeface="Calibri (Body)"/>
              </a:rPr>
              <a:t>Cuantumul garanţiei de bună execuţie a contractului nu trebuie să depăşească </a:t>
            </a:r>
            <a:r>
              <a:rPr lang="vi-VN" sz="2200" b="1" dirty="0" smtClean="0">
                <a:latin typeface="Calibri (Body)"/>
              </a:rPr>
              <a:t>15%</a:t>
            </a:r>
            <a:r>
              <a:rPr lang="vi-VN" sz="2200" dirty="0" smtClean="0">
                <a:latin typeface="Calibri (Body)"/>
              </a:rPr>
              <a:t> din valoarea contractului de achiziţii publice.</a:t>
            </a:r>
            <a:endParaRPr lang="en-US" sz="2200" dirty="0" smtClean="0">
              <a:latin typeface="Calibri (Body)"/>
            </a:endParaRPr>
          </a:p>
          <a:p>
            <a:pPr marL="342900" indent="-342900">
              <a:spcBef>
                <a:spcPts val="1200"/>
              </a:spcBef>
              <a:buFont typeface="Wingdings" pitchFamily="2" charset="2"/>
              <a:buChar char="Ø"/>
            </a:pPr>
            <a:r>
              <a:rPr lang="vi-VN" sz="2200" dirty="0" smtClean="0">
                <a:latin typeface="Calibri (Body)"/>
              </a:rPr>
              <a:t>La </a:t>
            </a:r>
            <a:r>
              <a:rPr lang="vi-VN" sz="2200" dirty="0">
                <a:latin typeface="Calibri (Body)"/>
              </a:rPr>
              <a:t>achiziţia de bunuri şi servicii cu o valoare estimată mai mică de </a:t>
            </a:r>
            <a:r>
              <a:rPr lang="vi-VN" sz="2200" b="1" dirty="0">
                <a:latin typeface="Calibri (Body)"/>
              </a:rPr>
              <a:t>400 000 de lei</a:t>
            </a:r>
            <a:r>
              <a:rPr lang="vi-VN" sz="2200" dirty="0">
                <a:latin typeface="Calibri (Body)"/>
              </a:rPr>
              <a:t> şi de lucrări cu o valoare estimată mai mică de </a:t>
            </a:r>
            <a:r>
              <a:rPr lang="vi-VN" sz="2200" b="1" dirty="0">
                <a:latin typeface="Calibri (Body)"/>
              </a:rPr>
              <a:t>1 500 000 de lei</a:t>
            </a:r>
            <a:r>
              <a:rPr lang="vi-VN" sz="2200" dirty="0">
                <a:latin typeface="Calibri (Body)"/>
              </a:rPr>
              <a:t>, autoritatea contractantă </a:t>
            </a:r>
            <a:r>
              <a:rPr lang="vi-VN" sz="2200" b="1" dirty="0">
                <a:latin typeface="Calibri (Body)"/>
              </a:rPr>
              <a:t>este în drept să nu ceară</a:t>
            </a:r>
            <a:r>
              <a:rPr lang="vi-VN" sz="2200" dirty="0">
                <a:latin typeface="Calibri (Body)"/>
              </a:rPr>
              <a:t> operatorului economic </a:t>
            </a:r>
            <a:r>
              <a:rPr lang="ro-RO" sz="2200" dirty="0" smtClean="0">
                <a:latin typeface="Calibri (Body)"/>
              </a:rPr>
              <a:t>garanțiile respective.</a:t>
            </a:r>
            <a:endParaRPr lang="vi-VN" sz="2200" dirty="0">
              <a:latin typeface="Calibri (Body)"/>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76672"/>
            <a:ext cx="8458200" cy="5688632"/>
          </a:xfrm>
        </p:spPr>
        <p:txBody>
          <a:bodyPr/>
          <a:lstStyle/>
          <a:p>
            <a:pPr algn="ctr"/>
            <a:r>
              <a:rPr lang="en-US" sz="2800" b="1" dirty="0" err="1" smtClean="0">
                <a:solidFill>
                  <a:schemeClr val="tx1"/>
                </a:solidFill>
                <a:latin typeface="Calibri (Body)"/>
              </a:rPr>
              <a:t>Modalit</a:t>
            </a:r>
            <a:r>
              <a:rPr lang="ro-RO" sz="2800" b="1" dirty="0" smtClean="0">
                <a:solidFill>
                  <a:schemeClr val="tx1"/>
                </a:solidFill>
                <a:latin typeface="Calibri (Body)"/>
              </a:rPr>
              <a:t>atea de p</a:t>
            </a:r>
            <a:r>
              <a:rPr lang="vi-VN" sz="2800" b="1" dirty="0" smtClean="0">
                <a:solidFill>
                  <a:schemeClr val="tx1"/>
                </a:solidFill>
                <a:latin typeface="Calibri (Body)"/>
              </a:rPr>
              <a:t>rezentare</a:t>
            </a:r>
            <a:r>
              <a:rPr lang="ro-RO" sz="2800" b="1" dirty="0" smtClean="0">
                <a:solidFill>
                  <a:schemeClr val="tx1"/>
                </a:solidFill>
                <a:latin typeface="Calibri (Body)"/>
              </a:rPr>
              <a:t> </a:t>
            </a:r>
            <a:r>
              <a:rPr lang="vi-VN" sz="2800" b="1" dirty="0" smtClean="0">
                <a:solidFill>
                  <a:schemeClr val="tx1"/>
                </a:solidFill>
                <a:latin typeface="Calibri (Body)"/>
              </a:rPr>
              <a:t>a anunțului de participare pentru publicarea în BAP</a:t>
            </a:r>
            <a:endParaRPr lang="ro-RO" sz="2800" b="1" dirty="0" smtClean="0">
              <a:solidFill>
                <a:schemeClr val="tx1"/>
              </a:solidFill>
              <a:latin typeface="Calibri (Body)"/>
            </a:endParaRPr>
          </a:p>
          <a:p>
            <a:pPr algn="ctr"/>
            <a:endParaRPr lang="vi-VN" sz="1000" dirty="0" smtClean="0">
              <a:solidFill>
                <a:schemeClr val="tx1"/>
              </a:solidFill>
              <a:latin typeface="Calibri (Body)"/>
            </a:endParaRPr>
          </a:p>
          <a:p>
            <a:pPr algn="just">
              <a:buFont typeface="Wingdings" pitchFamily="2" charset="2"/>
              <a:buChar char="Ø"/>
            </a:pPr>
            <a:r>
              <a:rPr lang="ro-RO" sz="2200" dirty="0" smtClean="0">
                <a:solidFill>
                  <a:schemeClr val="tx1"/>
                </a:solidFill>
                <a:latin typeface="Calibri (Body)"/>
              </a:rPr>
              <a:t> </a:t>
            </a:r>
            <a:r>
              <a:rPr lang="vi-VN" sz="2200" dirty="0" smtClean="0">
                <a:solidFill>
                  <a:schemeClr val="tx1"/>
                </a:solidFill>
                <a:latin typeface="Calibri (Body)"/>
              </a:rPr>
              <a:t>Anunțul de participare pentru publicarea în BAP va fi prezentat </a:t>
            </a:r>
            <a:r>
              <a:rPr lang="vi-VN" sz="2200" b="1" dirty="0" smtClean="0">
                <a:solidFill>
                  <a:schemeClr val="tx1"/>
                </a:solidFill>
                <a:latin typeface="Calibri (Body)"/>
              </a:rPr>
              <a:t>exclusiv </a:t>
            </a:r>
            <a:r>
              <a:rPr lang="vi-VN" sz="2200" dirty="0" smtClean="0">
                <a:solidFill>
                  <a:schemeClr val="tx1"/>
                </a:solidFill>
                <a:latin typeface="Calibri (Body)"/>
              </a:rPr>
              <a:t>prin </a:t>
            </a:r>
            <a:r>
              <a:rPr lang="vi-VN" sz="2200" b="1" dirty="0" smtClean="0">
                <a:solidFill>
                  <a:schemeClr val="tx1"/>
                </a:solidFill>
                <a:latin typeface="Calibri (Body)"/>
              </a:rPr>
              <a:t>poșta electronică</a:t>
            </a:r>
            <a:r>
              <a:rPr lang="vi-VN" sz="2200" dirty="0" smtClean="0">
                <a:solidFill>
                  <a:schemeClr val="tx1"/>
                </a:solidFill>
                <a:latin typeface="Calibri (Body)"/>
              </a:rPr>
              <a:t> la e-mail: </a:t>
            </a:r>
            <a:r>
              <a:rPr lang="vi-VN" sz="2200" b="1" dirty="0" smtClean="0">
                <a:solidFill>
                  <a:schemeClr val="tx1"/>
                </a:solidFill>
                <a:latin typeface="Calibri (Body)"/>
                <a:hlinkClick r:id="rId2"/>
              </a:rPr>
              <a:t>bap@tender.gov.md</a:t>
            </a:r>
            <a:r>
              <a:rPr lang="ro-RO" sz="2200" dirty="0" smtClean="0">
                <a:solidFill>
                  <a:schemeClr val="tx1"/>
                </a:solidFill>
                <a:latin typeface="Calibri (Body)"/>
              </a:rPr>
              <a:t>, </a:t>
            </a:r>
            <a:r>
              <a:rPr lang="vi-VN" sz="2200" dirty="0" smtClean="0">
                <a:solidFill>
                  <a:schemeClr val="tx1"/>
                </a:solidFill>
                <a:latin typeface="Calibri (Body)"/>
              </a:rPr>
              <a:t>utilizînd una din modalitățile de mai jos:</a:t>
            </a:r>
          </a:p>
          <a:p>
            <a:pPr algn="just"/>
            <a:r>
              <a:rPr lang="vi-VN" sz="2200" dirty="0" smtClean="0">
                <a:solidFill>
                  <a:schemeClr val="tx1"/>
                </a:solidFill>
                <a:latin typeface="Calibri (Body)"/>
              </a:rPr>
              <a:t>a) Formatul </a:t>
            </a:r>
            <a:r>
              <a:rPr lang="vi-VN" sz="2200" b="1" dirty="0" smtClean="0">
                <a:solidFill>
                  <a:schemeClr val="tx1"/>
                </a:solidFill>
                <a:latin typeface="Calibri (Body)"/>
              </a:rPr>
              <a:t>Word</a:t>
            </a:r>
            <a:r>
              <a:rPr lang="vi-VN" sz="2200" dirty="0" smtClean="0">
                <a:solidFill>
                  <a:schemeClr val="tx1"/>
                </a:solidFill>
                <a:latin typeface="Calibri (Body)"/>
              </a:rPr>
              <a:t> al documentului </a:t>
            </a:r>
            <a:r>
              <a:rPr lang="vi-VN" sz="2200" b="1" dirty="0" smtClean="0">
                <a:solidFill>
                  <a:schemeClr val="tx1"/>
                </a:solidFill>
                <a:latin typeface="Calibri (Body)"/>
              </a:rPr>
              <a:t>semnat electronic</a:t>
            </a:r>
            <a:r>
              <a:rPr lang="vi-VN" sz="2200" dirty="0" smtClean="0">
                <a:solidFill>
                  <a:schemeClr val="tx1"/>
                </a:solidFill>
                <a:latin typeface="Calibri (Body)"/>
              </a:rPr>
              <a:t> (cu semnătură certificată cu certificat digital eliberat de centrul de telecomunicații Speciale sau ÎS ”Fiscservinform”) </a:t>
            </a:r>
            <a:r>
              <a:rPr lang="vi-VN" sz="2200" b="1" u="sng" dirty="0" smtClean="0">
                <a:solidFill>
                  <a:schemeClr val="tx1"/>
                </a:solidFill>
                <a:latin typeface="Calibri (Body)"/>
              </a:rPr>
              <a:t>sau</a:t>
            </a:r>
            <a:endParaRPr lang="vi-VN" sz="2200" dirty="0" smtClean="0">
              <a:solidFill>
                <a:schemeClr val="tx1"/>
              </a:solidFill>
              <a:latin typeface="Calibri (Body)"/>
            </a:endParaRPr>
          </a:p>
          <a:p>
            <a:pPr algn="just"/>
            <a:r>
              <a:rPr lang="vi-VN" sz="2200" dirty="0" smtClean="0">
                <a:solidFill>
                  <a:schemeClr val="tx1"/>
                </a:solidFill>
                <a:latin typeface="Calibri (Body)"/>
              </a:rPr>
              <a:t>b) Anunțul </a:t>
            </a:r>
            <a:r>
              <a:rPr lang="vi-VN" sz="2200" b="1" dirty="0" smtClean="0">
                <a:solidFill>
                  <a:schemeClr val="tx1"/>
                </a:solidFill>
                <a:latin typeface="Calibri (Body)"/>
              </a:rPr>
              <a:t>semnat și ștampilat</a:t>
            </a:r>
            <a:r>
              <a:rPr lang="vi-VN" sz="2200" dirty="0" smtClean="0">
                <a:solidFill>
                  <a:schemeClr val="tx1"/>
                </a:solidFill>
                <a:latin typeface="Calibri (Body)"/>
              </a:rPr>
              <a:t>, </a:t>
            </a:r>
            <a:r>
              <a:rPr lang="vi-VN" sz="2200" b="1" dirty="0" smtClean="0">
                <a:solidFill>
                  <a:schemeClr val="tx1"/>
                </a:solidFill>
                <a:latin typeface="Calibri (Body)"/>
              </a:rPr>
              <a:t>scanat în format PDF </a:t>
            </a:r>
            <a:r>
              <a:rPr lang="vi-VN" sz="2200" dirty="0" smtClean="0">
                <a:solidFill>
                  <a:schemeClr val="tx1"/>
                </a:solidFill>
                <a:latin typeface="Calibri (Body)"/>
              </a:rPr>
              <a:t>(în cazul în care formatul Word al documentului nu poate fi semnat electronic) </a:t>
            </a:r>
            <a:r>
              <a:rPr lang="vi-VN" sz="2200" b="1" u="sng" dirty="0" smtClean="0">
                <a:solidFill>
                  <a:schemeClr val="tx1"/>
                </a:solidFill>
                <a:latin typeface="Calibri (Body)"/>
              </a:rPr>
              <a:t>plus</a:t>
            </a:r>
            <a:r>
              <a:rPr lang="vi-VN" sz="2200" dirty="0" smtClean="0">
                <a:solidFill>
                  <a:schemeClr val="tx1"/>
                </a:solidFill>
                <a:latin typeface="Calibri (Body)"/>
              </a:rPr>
              <a:t> documentul în format </a:t>
            </a:r>
            <a:r>
              <a:rPr lang="vi-VN" sz="2200" b="1" dirty="0" smtClean="0">
                <a:solidFill>
                  <a:schemeClr val="tx1"/>
                </a:solidFill>
                <a:latin typeface="Calibri (Body)"/>
              </a:rPr>
              <a:t>Word</a:t>
            </a:r>
            <a:r>
              <a:rPr lang="vi-VN" sz="2200" dirty="0" smtClean="0">
                <a:solidFill>
                  <a:schemeClr val="tx1"/>
                </a:solidFill>
                <a:latin typeface="Calibri (Body)"/>
              </a:rPr>
              <a:t>.</a:t>
            </a:r>
            <a:endParaRPr lang="ro-RO" sz="2200" dirty="0" smtClean="0">
              <a:solidFill>
                <a:schemeClr val="tx1"/>
              </a:solidFill>
              <a:latin typeface="Calibri (Body)"/>
            </a:endParaRPr>
          </a:p>
          <a:p>
            <a:pPr algn="just"/>
            <a:endParaRPr lang="vi-VN" sz="2200" dirty="0" smtClean="0">
              <a:solidFill>
                <a:schemeClr val="tx1"/>
              </a:solidFill>
              <a:latin typeface="Calibri (Body)"/>
            </a:endParaRPr>
          </a:p>
          <a:p>
            <a:pPr algn="ctr"/>
            <a:r>
              <a:rPr lang="vi-VN" sz="2200" i="1" dirty="0" smtClean="0">
                <a:solidFill>
                  <a:schemeClr val="tx1"/>
                </a:solidFill>
                <a:latin typeface="Calibri (Body)"/>
              </a:rPr>
              <a:t>Atenție!!! Toate mesajele urmează să fie transmise de pe </a:t>
            </a:r>
            <a:r>
              <a:rPr lang="vi-VN" sz="2200" b="1" i="1" dirty="0" smtClean="0">
                <a:solidFill>
                  <a:schemeClr val="tx1"/>
                </a:solidFill>
                <a:latin typeface="Calibri (Body)"/>
              </a:rPr>
              <a:t>adresa electronică oficială</a:t>
            </a:r>
            <a:r>
              <a:rPr lang="vi-VN" sz="2200" i="1" dirty="0" smtClean="0">
                <a:solidFill>
                  <a:schemeClr val="tx1"/>
                </a:solidFill>
                <a:latin typeface="Calibri (Body)"/>
              </a:rPr>
              <a:t> a autorității contractante.</a:t>
            </a:r>
            <a:endParaRPr lang="vi-VN" sz="2200" i="1" dirty="0">
              <a:solidFill>
                <a:schemeClr val="tx1"/>
              </a:solidFill>
              <a:latin typeface="Calibri (Body)"/>
            </a:endParaRPr>
          </a:p>
        </p:txBody>
      </p:sp>
      <p:sp>
        <p:nvSpPr>
          <p:cNvPr id="4" name="Slide Number Placeholder 3"/>
          <p:cNvSpPr>
            <a:spLocks noGrp="1"/>
          </p:cNvSpPr>
          <p:nvPr>
            <p:ph type="sldNum" sz="quarter" idx="12"/>
          </p:nvPr>
        </p:nvSpPr>
        <p:spPr/>
        <p:txBody>
          <a:bodyPr/>
          <a:lstStyle/>
          <a:p>
            <a:fld id="{CB573DF2-9C6A-4FE4-8B41-1EB2FC9D0D81}" type="slidenum">
              <a:rPr lang="ro-RO" smtClean="0"/>
              <a:pPr/>
              <a:t>3</a:t>
            </a:fld>
            <a:endParaRPr lang="ro-RO"/>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19810"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99331" name="Title 1"/>
          <p:cNvSpPr txBox="1">
            <a:spLocks/>
          </p:cNvSpPr>
          <p:nvPr/>
        </p:nvSpPr>
        <p:spPr bwMode="auto">
          <a:xfrm>
            <a:off x="457200" y="764704"/>
            <a:ext cx="8229600" cy="613246"/>
          </a:xfrm>
          <a:prstGeom prst="rect">
            <a:avLst/>
          </a:prstGeom>
          <a:noFill/>
          <a:ln w="9525">
            <a:noFill/>
            <a:miter lim="800000"/>
            <a:headEnd/>
            <a:tailEnd/>
          </a:ln>
        </p:spPr>
        <p:txBody>
          <a:bodyPr anchor="ctr"/>
          <a:lstStyle/>
          <a:p>
            <a:pPr algn="ctr">
              <a:defRPr/>
            </a:pPr>
            <a:r>
              <a:rPr lang="ro-RO" sz="2800" b="1" dirty="0">
                <a:latin typeface="Calibri (Body)"/>
              </a:rPr>
              <a:t>Depunerea și </a:t>
            </a:r>
            <a:r>
              <a:rPr lang="ro-RO" sz="2800" dirty="0">
                <a:latin typeface="Calibri (Body)"/>
              </a:rPr>
              <a:t> </a:t>
            </a:r>
            <a:r>
              <a:rPr lang="ro-RO" sz="2800" b="1" dirty="0">
                <a:latin typeface="Calibri (Body)"/>
              </a:rPr>
              <a:t>deschiderea </a:t>
            </a:r>
            <a:r>
              <a:rPr lang="ro-RO" sz="2800" b="1" dirty="0" smtClean="0">
                <a:latin typeface="Calibri (Body)"/>
              </a:rPr>
              <a:t>ofertelor (art. 61-62)</a:t>
            </a:r>
            <a:endParaRPr lang="en-US" sz="2800" b="1" dirty="0">
              <a:latin typeface="Calibri (Body)"/>
            </a:endParaRPr>
          </a:p>
        </p:txBody>
      </p:sp>
      <p:sp>
        <p:nvSpPr>
          <p:cNvPr id="99332" name="Title 1"/>
          <p:cNvSpPr txBox="1">
            <a:spLocks/>
          </p:cNvSpPr>
          <p:nvPr/>
        </p:nvSpPr>
        <p:spPr bwMode="auto">
          <a:xfrm>
            <a:off x="152400" y="1268760"/>
            <a:ext cx="8763000" cy="5328592"/>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defRPr/>
            </a:pPr>
            <a:r>
              <a:rPr lang="ro-RO" sz="1900" b="1" dirty="0">
                <a:latin typeface="Calibri (Body)"/>
              </a:rPr>
              <a:t>Deschiderea ofertelor </a:t>
            </a:r>
            <a:r>
              <a:rPr lang="ro-RO" sz="1900" dirty="0">
                <a:latin typeface="Calibri (Body)"/>
              </a:rPr>
              <a:t>are loc  la data, ora şi locul specificate în anunțul de participare/invitația de participare publicat(ă) în BAP, în prezența membrilor grupului de lucru ce are atribuții în legătură cu respectiva procedură de atribuire.</a:t>
            </a:r>
          </a:p>
          <a:p>
            <a:pPr marL="342900" indent="-342900">
              <a:spcBef>
                <a:spcPts val="600"/>
              </a:spcBef>
              <a:spcAft>
                <a:spcPts val="600"/>
              </a:spcAft>
              <a:buFont typeface="Wingdings" pitchFamily="2" charset="2"/>
              <a:buChar char="Ø"/>
              <a:defRPr/>
            </a:pPr>
            <a:r>
              <a:rPr lang="ro-RO" sz="1900" b="1" dirty="0">
                <a:latin typeface="Calibri (Body)"/>
              </a:rPr>
              <a:t>Orice persoană este autorizată să asiste la deschiderea ofertelor.</a:t>
            </a:r>
          </a:p>
          <a:p>
            <a:pPr marL="342900" indent="-342900">
              <a:spcBef>
                <a:spcPts val="600"/>
              </a:spcBef>
              <a:spcAft>
                <a:spcPts val="600"/>
              </a:spcAft>
              <a:buFont typeface="Wingdings" pitchFamily="2" charset="2"/>
              <a:buChar char="Ø"/>
              <a:defRPr/>
            </a:pPr>
            <a:r>
              <a:rPr lang="ro-RO" sz="1900" dirty="0">
                <a:latin typeface="Calibri (Body)"/>
              </a:rPr>
              <a:t>Ofertantul</a:t>
            </a:r>
            <a:r>
              <a:rPr lang="en-US" sz="1900" dirty="0">
                <a:latin typeface="Calibri (Body)"/>
              </a:rPr>
              <a:t> </a:t>
            </a:r>
            <a:r>
              <a:rPr lang="en-US" sz="1900" b="1" dirty="0">
                <a:latin typeface="Calibri (Body)"/>
              </a:rPr>
              <a:t>nu are </a:t>
            </a:r>
            <a:r>
              <a:rPr lang="en-US" sz="1900" b="1" dirty="0" err="1">
                <a:latin typeface="Calibri (Body)"/>
              </a:rPr>
              <a:t>dreptul</a:t>
            </a:r>
            <a:r>
              <a:rPr lang="en-US" sz="1900" b="1" dirty="0">
                <a:latin typeface="Calibri (Body)"/>
              </a:rPr>
              <a:t> de a </a:t>
            </a:r>
            <a:r>
              <a:rPr lang="en-US" sz="1900" b="1" dirty="0" err="1">
                <a:latin typeface="Calibri (Body)"/>
              </a:rPr>
              <a:t>retrage</a:t>
            </a:r>
            <a:r>
              <a:rPr lang="en-US" sz="1900" b="1" dirty="0">
                <a:latin typeface="Calibri (Body)"/>
              </a:rPr>
              <a:t> </a:t>
            </a:r>
            <a:r>
              <a:rPr lang="en-US" sz="1900" b="1" dirty="0" err="1">
                <a:latin typeface="Calibri (Body)"/>
              </a:rPr>
              <a:t>sau</a:t>
            </a:r>
            <a:r>
              <a:rPr lang="en-US" sz="1900" b="1" dirty="0">
                <a:latin typeface="Calibri (Body)"/>
              </a:rPr>
              <a:t> </a:t>
            </a:r>
            <a:r>
              <a:rPr lang="en-US" sz="1900" b="1" dirty="0" err="1">
                <a:latin typeface="Calibri (Body)"/>
              </a:rPr>
              <a:t>modifica</a:t>
            </a:r>
            <a:r>
              <a:rPr lang="en-US" sz="1900" b="1" dirty="0">
                <a:latin typeface="Calibri (Body)"/>
              </a:rPr>
              <a:t> </a:t>
            </a:r>
            <a:r>
              <a:rPr lang="ro-RO" sz="1900" b="1" dirty="0">
                <a:latin typeface="Calibri (Body)"/>
              </a:rPr>
              <a:t>oferta</a:t>
            </a:r>
            <a:r>
              <a:rPr lang="en-US" sz="1900" b="1" dirty="0">
                <a:latin typeface="Calibri (Body)"/>
              </a:rPr>
              <a:t> </a:t>
            </a:r>
            <a:r>
              <a:rPr lang="en-US" sz="1900" b="1" dirty="0" err="1">
                <a:latin typeface="Calibri (Body)"/>
              </a:rPr>
              <a:t>după</a:t>
            </a:r>
            <a:r>
              <a:rPr lang="en-US" sz="1900" b="1" dirty="0">
                <a:latin typeface="Calibri (Body)"/>
              </a:rPr>
              <a:t> </a:t>
            </a:r>
            <a:r>
              <a:rPr lang="en-US" sz="1900" b="1" dirty="0" err="1">
                <a:latin typeface="Calibri (Body)"/>
              </a:rPr>
              <a:t>expirarea</a:t>
            </a:r>
            <a:r>
              <a:rPr lang="en-US" sz="1900" b="1" dirty="0">
                <a:latin typeface="Calibri (Body)"/>
              </a:rPr>
              <a:t> </a:t>
            </a:r>
            <a:r>
              <a:rPr lang="en-US" sz="1900" b="1" dirty="0" err="1">
                <a:latin typeface="Calibri (Body)"/>
              </a:rPr>
              <a:t>datei</a:t>
            </a:r>
            <a:r>
              <a:rPr lang="en-US" sz="1900" b="1" dirty="0">
                <a:latin typeface="Calibri (Body)"/>
              </a:rPr>
              <a:t> </a:t>
            </a:r>
            <a:r>
              <a:rPr lang="en-US" sz="1900" b="1" dirty="0" err="1">
                <a:latin typeface="Calibri (Body)"/>
              </a:rPr>
              <a:t>limită</a:t>
            </a:r>
            <a:r>
              <a:rPr lang="en-US" sz="1900" b="1" dirty="0">
                <a:latin typeface="Calibri (Body)"/>
              </a:rPr>
              <a:t> </a:t>
            </a:r>
            <a:r>
              <a:rPr lang="en-US" sz="1900" b="1" dirty="0" err="1">
                <a:latin typeface="Calibri (Body)"/>
              </a:rPr>
              <a:t>pentru</a:t>
            </a:r>
            <a:r>
              <a:rPr lang="en-US" sz="1900" b="1" dirty="0">
                <a:latin typeface="Calibri (Body)"/>
              </a:rPr>
              <a:t> </a:t>
            </a:r>
            <a:r>
              <a:rPr lang="en-US" sz="1900" b="1" dirty="0" err="1">
                <a:latin typeface="Calibri (Body)"/>
              </a:rPr>
              <a:t>depunere</a:t>
            </a:r>
            <a:r>
              <a:rPr lang="en-US" sz="1900" dirty="0">
                <a:latin typeface="Calibri (Body)"/>
              </a:rPr>
              <a:t>, sub </a:t>
            </a:r>
            <a:r>
              <a:rPr lang="en-US" sz="1900" dirty="0" err="1">
                <a:latin typeface="Calibri (Body)"/>
              </a:rPr>
              <a:t>sancţiunea</a:t>
            </a:r>
            <a:r>
              <a:rPr lang="en-US" sz="1900" dirty="0">
                <a:latin typeface="Calibri (Body)"/>
              </a:rPr>
              <a:t> </a:t>
            </a:r>
            <a:r>
              <a:rPr lang="en-US" sz="1900" dirty="0" err="1">
                <a:latin typeface="Calibri (Body)"/>
              </a:rPr>
              <a:t>excluderii</a:t>
            </a:r>
            <a:r>
              <a:rPr lang="en-US" sz="1900" dirty="0">
                <a:latin typeface="Calibri (Body)"/>
              </a:rPr>
              <a:t> </a:t>
            </a:r>
            <a:r>
              <a:rPr lang="en-US" sz="1900" dirty="0" err="1">
                <a:latin typeface="Calibri (Body)"/>
              </a:rPr>
              <a:t>acestuia</a:t>
            </a:r>
            <a:r>
              <a:rPr lang="en-US" sz="1900" dirty="0">
                <a:latin typeface="Calibri (Body)"/>
              </a:rPr>
              <a:t> de la </a:t>
            </a:r>
            <a:r>
              <a:rPr lang="en-US" sz="1900" dirty="0" err="1">
                <a:latin typeface="Calibri (Body)"/>
              </a:rPr>
              <a:t>procedura</a:t>
            </a:r>
            <a:r>
              <a:rPr lang="en-US" sz="1900" dirty="0">
                <a:latin typeface="Calibri (Body)"/>
              </a:rPr>
              <a:t> </a:t>
            </a:r>
            <a:r>
              <a:rPr lang="en-US" sz="1900" dirty="0" err="1">
                <a:latin typeface="Calibri (Body)"/>
              </a:rPr>
              <a:t>pentru</a:t>
            </a:r>
            <a:r>
              <a:rPr lang="en-US" sz="1900" dirty="0">
                <a:latin typeface="Calibri (Body)"/>
              </a:rPr>
              <a:t> </a:t>
            </a:r>
            <a:r>
              <a:rPr lang="en-US" sz="1900" dirty="0" err="1">
                <a:latin typeface="Calibri (Body)"/>
              </a:rPr>
              <a:t>atribuirea</a:t>
            </a:r>
            <a:r>
              <a:rPr lang="en-US" sz="1900" dirty="0">
                <a:latin typeface="Calibri (Body)"/>
              </a:rPr>
              <a:t> </a:t>
            </a:r>
            <a:r>
              <a:rPr lang="en-US" sz="1900" dirty="0" err="1">
                <a:latin typeface="Calibri (Body)"/>
              </a:rPr>
              <a:t>contractului</a:t>
            </a:r>
            <a:r>
              <a:rPr lang="en-US" sz="1900" dirty="0">
                <a:latin typeface="Calibri (Body)"/>
              </a:rPr>
              <a:t> de </a:t>
            </a:r>
            <a:r>
              <a:rPr lang="en-US" sz="1900" dirty="0" err="1">
                <a:latin typeface="Calibri (Body)"/>
              </a:rPr>
              <a:t>achiziție</a:t>
            </a:r>
            <a:r>
              <a:rPr lang="en-US" sz="1900" dirty="0">
                <a:latin typeface="Calibri (Body)"/>
              </a:rPr>
              <a:t> </a:t>
            </a:r>
            <a:r>
              <a:rPr lang="en-US" sz="1900" dirty="0" err="1">
                <a:latin typeface="Calibri (Body)"/>
              </a:rPr>
              <a:t>publică</a:t>
            </a:r>
            <a:r>
              <a:rPr lang="ro-RO" sz="1900" dirty="0">
                <a:latin typeface="Calibri (Body)"/>
              </a:rPr>
              <a:t>.</a:t>
            </a:r>
          </a:p>
          <a:p>
            <a:pPr marL="342900" indent="-342900">
              <a:spcBef>
                <a:spcPts val="600"/>
              </a:spcBef>
              <a:spcAft>
                <a:spcPts val="600"/>
              </a:spcAft>
              <a:buFont typeface="Wingdings" pitchFamily="2" charset="2"/>
              <a:buChar char="Ø"/>
              <a:defRPr/>
            </a:pPr>
            <a:r>
              <a:rPr lang="ro-RO" sz="1900" b="1" dirty="0">
                <a:latin typeface="Calibri (Body)"/>
              </a:rPr>
              <a:t>Denumirea </a:t>
            </a:r>
            <a:r>
              <a:rPr lang="ro-RO" sz="1900" b="1" dirty="0" err="1">
                <a:latin typeface="Calibri (Body)"/>
              </a:rPr>
              <a:t>şi</a:t>
            </a:r>
            <a:r>
              <a:rPr lang="ro-RO" sz="1900" b="1" dirty="0">
                <a:latin typeface="Calibri (Body)"/>
              </a:rPr>
              <a:t> datele de contact </a:t>
            </a:r>
            <a:r>
              <a:rPr lang="ro-RO" sz="1900" dirty="0">
                <a:latin typeface="Calibri (Body)"/>
              </a:rPr>
              <a:t>ale fiecărui ofertant a cărui ofertă se deschide, documentele de calificare </a:t>
            </a:r>
            <a:r>
              <a:rPr lang="ro-RO" sz="1900" dirty="0" err="1">
                <a:latin typeface="Calibri (Body)"/>
              </a:rPr>
              <a:t>şi</a:t>
            </a:r>
            <a:r>
              <a:rPr lang="ro-RO" sz="1900" dirty="0">
                <a:latin typeface="Calibri (Body)"/>
              </a:rPr>
              <a:t> costul ofertei se vor comunica celor </a:t>
            </a:r>
            <a:r>
              <a:rPr lang="ro-RO" sz="1900" dirty="0" err="1">
                <a:latin typeface="Calibri (Body)"/>
              </a:rPr>
              <a:t>prezenţi</a:t>
            </a:r>
            <a:r>
              <a:rPr lang="ro-RO" sz="1900" dirty="0">
                <a:latin typeface="Calibri (Body)"/>
              </a:rPr>
              <a:t> la deschidere, precum </a:t>
            </a:r>
            <a:r>
              <a:rPr lang="ro-RO" sz="1900" dirty="0" err="1">
                <a:latin typeface="Calibri (Body)"/>
              </a:rPr>
              <a:t>şi</a:t>
            </a:r>
            <a:r>
              <a:rPr lang="ro-RO" sz="1900" dirty="0">
                <a:latin typeface="Calibri (Body)"/>
              </a:rPr>
              <a:t> celor care au absentat sau nu au fost </a:t>
            </a:r>
            <a:r>
              <a:rPr lang="ro-RO" sz="1900" dirty="0" err="1">
                <a:latin typeface="Calibri (Body)"/>
              </a:rPr>
              <a:t>reprezentaţi</a:t>
            </a:r>
            <a:r>
              <a:rPr lang="ro-RO" sz="1900" dirty="0">
                <a:latin typeface="Calibri (Body)"/>
              </a:rPr>
              <a:t> la deschidere, la demersul acestora.</a:t>
            </a:r>
          </a:p>
          <a:p>
            <a:pPr marL="342900" indent="-342900">
              <a:spcBef>
                <a:spcPts val="600"/>
              </a:spcBef>
              <a:spcAft>
                <a:spcPts val="600"/>
              </a:spcAft>
              <a:buFont typeface="Wingdings" pitchFamily="2" charset="2"/>
              <a:buChar char="Ø"/>
              <a:defRPr/>
            </a:pPr>
            <a:r>
              <a:rPr lang="en-US" sz="1900" dirty="0" err="1">
                <a:latin typeface="Calibri (Body)"/>
              </a:rPr>
              <a:t>Ședinţa</a:t>
            </a:r>
            <a:r>
              <a:rPr lang="en-US" sz="1900" dirty="0">
                <a:latin typeface="Calibri (Body)"/>
              </a:rPr>
              <a:t> de </a:t>
            </a:r>
            <a:r>
              <a:rPr lang="en-US" sz="1900" dirty="0" err="1">
                <a:latin typeface="Calibri (Body)"/>
              </a:rPr>
              <a:t>deschidere</a:t>
            </a:r>
            <a:r>
              <a:rPr lang="en-US" sz="1900" dirty="0">
                <a:latin typeface="Calibri (Body)"/>
              </a:rPr>
              <a:t> a </a:t>
            </a:r>
            <a:r>
              <a:rPr lang="ro-RO" sz="1900" dirty="0">
                <a:latin typeface="Calibri (Body)"/>
              </a:rPr>
              <a:t>ofertelor</a:t>
            </a:r>
            <a:r>
              <a:rPr lang="en-US" sz="1900" dirty="0">
                <a:latin typeface="Calibri (Body)"/>
              </a:rPr>
              <a:t> se </a:t>
            </a:r>
            <a:r>
              <a:rPr lang="en-US" sz="1900" dirty="0" err="1">
                <a:latin typeface="Calibri (Body)"/>
              </a:rPr>
              <a:t>finalizează</a:t>
            </a:r>
            <a:r>
              <a:rPr lang="en-US" sz="1900" dirty="0">
                <a:latin typeface="Calibri (Body)"/>
              </a:rPr>
              <a:t> </a:t>
            </a:r>
            <a:r>
              <a:rPr lang="en-US" sz="1900" dirty="0" err="1">
                <a:latin typeface="Calibri (Body)"/>
              </a:rPr>
              <a:t>prin</a:t>
            </a:r>
            <a:r>
              <a:rPr lang="en-US" sz="1900" dirty="0">
                <a:latin typeface="Calibri (Body)"/>
              </a:rPr>
              <a:t> </a:t>
            </a:r>
            <a:r>
              <a:rPr lang="en-US" sz="1900" dirty="0" err="1">
                <a:latin typeface="Calibri (Body)"/>
              </a:rPr>
              <a:t>întocmirea</a:t>
            </a:r>
            <a:r>
              <a:rPr lang="en-US" sz="1900" dirty="0">
                <a:latin typeface="Calibri (Body)"/>
              </a:rPr>
              <a:t> </a:t>
            </a:r>
            <a:r>
              <a:rPr lang="en-US" sz="1900" dirty="0" err="1">
                <a:latin typeface="Calibri (Body)"/>
              </a:rPr>
              <a:t>unui</a:t>
            </a:r>
            <a:r>
              <a:rPr lang="en-US" sz="1900" dirty="0">
                <a:latin typeface="Calibri (Body)"/>
              </a:rPr>
              <a:t> </a:t>
            </a:r>
            <a:r>
              <a:rPr lang="en-US" sz="1900" b="1" dirty="0" err="1">
                <a:latin typeface="Calibri (Body)"/>
              </a:rPr>
              <a:t>proces</a:t>
            </a:r>
            <a:r>
              <a:rPr lang="ro-RO" sz="1900" b="1" dirty="0">
                <a:latin typeface="Calibri (Body)"/>
              </a:rPr>
              <a:t> </a:t>
            </a:r>
            <a:r>
              <a:rPr lang="en-US" sz="1900" b="1" dirty="0">
                <a:latin typeface="Calibri (Body)"/>
              </a:rPr>
              <a:t>verbal</a:t>
            </a:r>
            <a:r>
              <a:rPr lang="ro-RO" sz="1900" b="1" dirty="0">
                <a:latin typeface="Calibri (Body)"/>
              </a:rPr>
              <a:t> de deschidere a ofertelor</a:t>
            </a:r>
            <a:r>
              <a:rPr lang="en-US" sz="1900" b="1" dirty="0">
                <a:latin typeface="Calibri (Body)"/>
              </a:rPr>
              <a:t> </a:t>
            </a:r>
            <a:r>
              <a:rPr lang="en-US" sz="1900" dirty="0">
                <a:latin typeface="Calibri (Body)"/>
              </a:rPr>
              <a:t>care </a:t>
            </a:r>
            <a:r>
              <a:rPr lang="en-US" sz="1900" dirty="0" err="1">
                <a:latin typeface="Calibri (Body)"/>
              </a:rPr>
              <a:t>este</a:t>
            </a:r>
            <a:r>
              <a:rPr lang="en-US" sz="1900" dirty="0">
                <a:latin typeface="Calibri (Body)"/>
              </a:rPr>
              <a:t> </a:t>
            </a:r>
            <a:r>
              <a:rPr lang="en-US" sz="1900" dirty="0" err="1">
                <a:latin typeface="Calibri (Body)"/>
              </a:rPr>
              <a:t>semnat</a:t>
            </a:r>
            <a:r>
              <a:rPr lang="en-US" sz="1900" dirty="0">
                <a:latin typeface="Calibri (Body)"/>
              </a:rPr>
              <a:t> de </a:t>
            </a:r>
            <a:r>
              <a:rPr lang="en-US" sz="1900" dirty="0" err="1">
                <a:latin typeface="Calibri (Body)"/>
              </a:rPr>
              <a:t>către</a:t>
            </a:r>
            <a:r>
              <a:rPr lang="en-US" sz="1900" dirty="0">
                <a:latin typeface="Calibri (Body)"/>
              </a:rPr>
              <a:t> </a:t>
            </a:r>
            <a:r>
              <a:rPr lang="en-US" sz="1900" dirty="0" err="1">
                <a:latin typeface="Calibri (Body)"/>
              </a:rPr>
              <a:t>toţi</a:t>
            </a:r>
            <a:r>
              <a:rPr lang="en-US" sz="1900" dirty="0">
                <a:latin typeface="Calibri (Body)"/>
              </a:rPr>
              <a:t> </a:t>
            </a:r>
            <a:r>
              <a:rPr lang="en-US" sz="1900" dirty="0" err="1">
                <a:latin typeface="Calibri (Body)"/>
              </a:rPr>
              <a:t>membrii</a:t>
            </a:r>
            <a:r>
              <a:rPr lang="en-US" sz="1900" dirty="0">
                <a:latin typeface="Calibri (Body)"/>
              </a:rPr>
              <a:t> </a:t>
            </a:r>
            <a:r>
              <a:rPr lang="en-US" sz="1900" dirty="0" err="1">
                <a:latin typeface="Calibri (Body)"/>
              </a:rPr>
              <a:t>grupului</a:t>
            </a:r>
            <a:r>
              <a:rPr lang="en-US" sz="1900" dirty="0">
                <a:latin typeface="Calibri (Body)"/>
              </a:rPr>
              <a:t> de </a:t>
            </a:r>
            <a:r>
              <a:rPr lang="en-US" sz="1900" dirty="0" err="1">
                <a:latin typeface="Calibri (Body)"/>
              </a:rPr>
              <a:t>lucru</a:t>
            </a:r>
            <a:r>
              <a:rPr lang="ro-RO" sz="1900" dirty="0">
                <a:latin typeface="Calibri (Body)"/>
              </a:rPr>
              <a:t> și care va fi înaintat reprezentanților operatorilor economici spre contrasemnare la solicitarea acestora.</a:t>
            </a:r>
            <a:endParaRPr lang="en-US" sz="1900" dirty="0">
              <a:latin typeface="Calibri (Body)"/>
            </a:endParaRPr>
          </a:p>
          <a:p>
            <a:pPr>
              <a:spcBef>
                <a:spcPts val="1200"/>
              </a:spcBef>
              <a:buFontTx/>
              <a:buChar char="•"/>
              <a:defRPr/>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2185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21859" name="Title 1"/>
          <p:cNvSpPr txBox="1">
            <a:spLocks/>
          </p:cNvSpPr>
          <p:nvPr/>
        </p:nvSpPr>
        <p:spPr bwMode="auto">
          <a:xfrm>
            <a:off x="457200" y="685800"/>
            <a:ext cx="8229600" cy="870992"/>
          </a:xfrm>
          <a:prstGeom prst="rect">
            <a:avLst/>
          </a:prstGeom>
          <a:noFill/>
          <a:ln w="9525">
            <a:noFill/>
            <a:miter lim="800000"/>
            <a:headEnd/>
            <a:tailEnd/>
          </a:ln>
        </p:spPr>
        <p:txBody>
          <a:bodyPr anchor="ctr"/>
          <a:lstStyle/>
          <a:p>
            <a:pPr algn="ctr"/>
            <a:r>
              <a:rPr lang="ro-RO" sz="2800" b="1" dirty="0" smtClean="0">
                <a:latin typeface="Calibri (Body)"/>
              </a:rPr>
              <a:t>Examinarea, evaluarea și compararea ofertelor (art. 65)</a:t>
            </a:r>
            <a:endParaRPr lang="en-US" sz="2800" b="1" dirty="0">
              <a:latin typeface="Calibri (Body)"/>
            </a:endParaRPr>
          </a:p>
        </p:txBody>
      </p:sp>
      <p:sp>
        <p:nvSpPr>
          <p:cNvPr id="121860" name="Title 1"/>
          <p:cNvSpPr txBox="1">
            <a:spLocks/>
          </p:cNvSpPr>
          <p:nvPr/>
        </p:nvSpPr>
        <p:spPr bwMode="auto">
          <a:xfrm>
            <a:off x="457200" y="1484784"/>
            <a:ext cx="8229600" cy="4992216"/>
          </a:xfrm>
          <a:prstGeom prst="rect">
            <a:avLst/>
          </a:prstGeom>
          <a:noFill/>
          <a:ln w="9525">
            <a:noFill/>
            <a:miter lim="800000"/>
            <a:headEnd/>
            <a:tailEnd/>
          </a:ln>
        </p:spPr>
        <p:txBody>
          <a:bodyPr/>
          <a:lstStyle/>
          <a:p>
            <a:pPr marL="342900" indent="-342900">
              <a:spcBef>
                <a:spcPts val="0"/>
              </a:spcBef>
              <a:buFont typeface="Wingdings" pitchFamily="2" charset="2"/>
              <a:buChar char="Ø"/>
            </a:pPr>
            <a:r>
              <a:rPr lang="ro-RO" sz="1900" dirty="0">
                <a:latin typeface="Calibri (Body)"/>
              </a:rPr>
              <a:t>Evaluarea ofertelor este o </a:t>
            </a:r>
            <a:r>
              <a:rPr lang="ro-RO" sz="1900" b="1" dirty="0">
                <a:latin typeface="Calibri (Body)"/>
              </a:rPr>
              <a:t>procedură închisă </a:t>
            </a:r>
            <a:r>
              <a:rPr lang="ro-RO" sz="1900" dirty="0">
                <a:latin typeface="Calibri (Body)"/>
              </a:rPr>
              <a:t>la care participă doar membrii grupului de </a:t>
            </a:r>
            <a:r>
              <a:rPr lang="ro-RO" sz="1900" dirty="0" smtClean="0">
                <a:latin typeface="Calibri (Body)"/>
              </a:rPr>
              <a:t>lucru și care se finalizează cu un</a:t>
            </a:r>
            <a:r>
              <a:rPr lang="ro-RO" sz="1900" b="1" dirty="0" smtClean="0">
                <a:latin typeface="Calibri (Body)"/>
              </a:rPr>
              <a:t> proces verbal</a:t>
            </a:r>
            <a:r>
              <a:rPr lang="ro-RO" sz="1900" dirty="0" smtClean="0">
                <a:latin typeface="Calibri (Body)"/>
              </a:rPr>
              <a:t> </a:t>
            </a:r>
            <a:r>
              <a:rPr lang="ro-RO" sz="1900" b="1" dirty="0" smtClean="0">
                <a:latin typeface="Calibri (Body)"/>
              </a:rPr>
              <a:t>de evaluare a ofertelor</a:t>
            </a:r>
            <a:r>
              <a:rPr lang="ro-RO" sz="1900" dirty="0" smtClean="0">
                <a:latin typeface="Calibri (Body)"/>
              </a:rPr>
              <a:t> cu privire la modul în care s-a desfăşurat procesul de evaluare a ofertelor depuse, argumentându-se detaliat deciziile luate cu privire la calificarea sau respingerea acestora.</a:t>
            </a:r>
            <a:endParaRPr lang="ro-RO" sz="1900" dirty="0">
              <a:latin typeface="Calibri (Body)"/>
            </a:endParaRPr>
          </a:p>
          <a:p>
            <a:pPr marL="342900" indent="-342900">
              <a:spcBef>
                <a:spcPts val="0"/>
              </a:spcBef>
              <a:buFont typeface="Wingdings" pitchFamily="2" charset="2"/>
              <a:buChar char="Ø"/>
            </a:pPr>
            <a:r>
              <a:rPr lang="ro-RO" sz="1900" dirty="0">
                <a:latin typeface="Calibri (Body)"/>
              </a:rPr>
              <a:t>La determinarea ofertei cîştigătoare, autoritatea contractantă evaluează şi compară ofertele primite folosind modul şi criteriile expuse în documentația de atribuire. </a:t>
            </a:r>
            <a:r>
              <a:rPr lang="ro-RO" sz="1900" b="1" dirty="0">
                <a:latin typeface="Calibri (Body)"/>
              </a:rPr>
              <a:t>Nu se va folosi niciun criteriu neprevăzut în documentația de atribuire</a:t>
            </a:r>
            <a:r>
              <a:rPr lang="ro-RO" sz="1900" dirty="0">
                <a:latin typeface="Calibri (Body)"/>
              </a:rPr>
              <a:t>.</a:t>
            </a:r>
          </a:p>
          <a:p>
            <a:pPr marL="342900" indent="-342900">
              <a:spcBef>
                <a:spcPts val="0"/>
              </a:spcBef>
              <a:buFont typeface="Wingdings" pitchFamily="2" charset="2"/>
              <a:buChar char="Ø"/>
            </a:pPr>
            <a:r>
              <a:rPr lang="ro-RO" sz="1900" dirty="0">
                <a:latin typeface="Calibri (Body)"/>
              </a:rPr>
              <a:t>Pe parcursul analizării şi verificării documentelor prezentate de candidaţi, grupul de lucru are dreptul de </a:t>
            </a:r>
            <a:r>
              <a:rPr lang="ro-RO" sz="1900" b="1" dirty="0">
                <a:latin typeface="Calibri (Body)"/>
              </a:rPr>
              <a:t>a solicita oricând clarificări sau completări ale documentelor prezentate </a:t>
            </a:r>
            <a:r>
              <a:rPr lang="ro-RO" sz="1900" dirty="0">
                <a:latin typeface="Calibri (Body)"/>
              </a:rPr>
              <a:t>de aceştia pentru demonstrarea îndeplinirii cerințelor minime de calificare</a:t>
            </a:r>
            <a:r>
              <a:rPr lang="ro-RO" sz="1900" dirty="0" smtClean="0">
                <a:latin typeface="Calibri (Body)"/>
              </a:rPr>
              <a:t>.</a:t>
            </a:r>
            <a:r>
              <a:rPr lang="pt-BR" sz="2000" dirty="0" smtClean="0"/>
              <a:t> </a:t>
            </a:r>
            <a:r>
              <a:rPr lang="pt-BR" sz="2000" b="1" dirty="0" smtClean="0"/>
              <a:t>Nu se admit modificări ale ofertei</a:t>
            </a:r>
            <a:r>
              <a:rPr lang="ro-RO" sz="2000" b="1" dirty="0" smtClean="0"/>
              <a:t>.</a:t>
            </a:r>
            <a:endParaRPr lang="ro-RO" sz="1900" b="1" dirty="0">
              <a:latin typeface="Calibri (Body)"/>
            </a:endParaRPr>
          </a:p>
          <a:p>
            <a:pPr marL="342900" indent="-342900">
              <a:spcBef>
                <a:spcPts val="0"/>
              </a:spcBef>
              <a:buFont typeface="Wingdings" pitchFamily="2" charset="2"/>
              <a:buChar char="Ø"/>
            </a:pPr>
            <a:r>
              <a:rPr lang="en-US" sz="1900" dirty="0">
                <a:latin typeface="Calibri (Body)"/>
              </a:rPr>
              <a:t>Se </a:t>
            </a:r>
            <a:r>
              <a:rPr lang="en-US" sz="1900" dirty="0" err="1">
                <a:latin typeface="Calibri (Body)"/>
              </a:rPr>
              <a:t>acordă</a:t>
            </a:r>
            <a:r>
              <a:rPr lang="en-US" sz="1900" dirty="0">
                <a:latin typeface="Calibri (Body)"/>
              </a:rPr>
              <a:t> un </a:t>
            </a:r>
            <a:r>
              <a:rPr lang="en-US" sz="1900" dirty="0" err="1">
                <a:latin typeface="Calibri (Body)"/>
              </a:rPr>
              <a:t>termen</a:t>
            </a:r>
            <a:r>
              <a:rPr lang="en-US" sz="1900" dirty="0">
                <a:latin typeface="Calibri (Body)"/>
              </a:rPr>
              <a:t> </a:t>
            </a:r>
            <a:r>
              <a:rPr lang="en-US" sz="1900" dirty="0" err="1">
                <a:latin typeface="Calibri (Body)"/>
              </a:rPr>
              <a:t>rezonabil</a:t>
            </a:r>
            <a:r>
              <a:rPr lang="en-US" sz="1900" dirty="0">
                <a:latin typeface="Calibri (Body)"/>
              </a:rPr>
              <a:t> de </a:t>
            </a:r>
            <a:r>
              <a:rPr lang="en-US" sz="1900" dirty="0" err="1">
                <a:latin typeface="Calibri (Body)"/>
              </a:rPr>
              <a:t>timp</a:t>
            </a:r>
            <a:r>
              <a:rPr lang="en-US" sz="1900" dirty="0">
                <a:latin typeface="Calibri (Body)"/>
              </a:rPr>
              <a:t>, de </a:t>
            </a:r>
            <a:r>
              <a:rPr lang="en-US" sz="1900" dirty="0" err="1">
                <a:latin typeface="Calibri (Body)"/>
              </a:rPr>
              <a:t>regulă</a:t>
            </a:r>
            <a:r>
              <a:rPr lang="en-US" sz="1900" dirty="0">
                <a:latin typeface="Calibri (Body)"/>
              </a:rPr>
              <a:t> </a:t>
            </a:r>
            <a:r>
              <a:rPr lang="ro-RO" sz="1900" dirty="0">
                <a:latin typeface="Calibri (Body)"/>
              </a:rPr>
              <a:t>minimum </a:t>
            </a:r>
            <a:r>
              <a:rPr lang="ro-RO" sz="1900" b="1" dirty="0">
                <a:latin typeface="Calibri (Body)"/>
              </a:rPr>
              <a:t>3</a:t>
            </a:r>
            <a:r>
              <a:rPr lang="en-US" sz="1900" b="1" dirty="0">
                <a:latin typeface="Calibri (Body)"/>
              </a:rPr>
              <a:t> </a:t>
            </a:r>
            <a:r>
              <a:rPr lang="en-US" sz="1900" b="1" dirty="0" err="1">
                <a:latin typeface="Calibri (Body)"/>
              </a:rPr>
              <a:t>zile</a:t>
            </a:r>
            <a:r>
              <a:rPr lang="en-US" sz="1900" b="1" dirty="0">
                <a:latin typeface="Calibri (Body)"/>
              </a:rPr>
              <a:t> </a:t>
            </a:r>
            <a:r>
              <a:rPr lang="ro-RO" sz="1900" b="1" dirty="0">
                <a:latin typeface="Calibri (Body)"/>
              </a:rPr>
              <a:t> </a:t>
            </a:r>
            <a:r>
              <a:rPr lang="ro-RO" sz="1900" dirty="0">
                <a:latin typeface="Calibri (Body)"/>
              </a:rPr>
              <a:t>(</a:t>
            </a:r>
            <a:r>
              <a:rPr lang="ro-RO" sz="1900" b="1" dirty="0">
                <a:latin typeface="Calibri (Body)"/>
              </a:rPr>
              <a:t>o zi </a:t>
            </a:r>
            <a:r>
              <a:rPr lang="ro-RO" sz="1900" dirty="0">
                <a:latin typeface="Calibri (Body)"/>
              </a:rPr>
              <a:t>la COP) </a:t>
            </a:r>
            <a:r>
              <a:rPr lang="en-US" sz="1900" dirty="0">
                <a:latin typeface="Calibri (Body)"/>
              </a:rPr>
              <a:t>de la </a:t>
            </a:r>
            <a:r>
              <a:rPr lang="en-US" sz="1900" dirty="0" err="1">
                <a:latin typeface="Calibri (Body)"/>
              </a:rPr>
              <a:t>momentul</a:t>
            </a:r>
            <a:r>
              <a:rPr lang="en-US" sz="1900" dirty="0">
                <a:latin typeface="Calibri (Body)"/>
              </a:rPr>
              <a:t> </a:t>
            </a:r>
            <a:r>
              <a:rPr lang="en-US" sz="1900" dirty="0" err="1">
                <a:latin typeface="Calibri (Body)"/>
              </a:rPr>
              <a:t>solicitării</a:t>
            </a:r>
            <a:r>
              <a:rPr lang="en-US" sz="1900" dirty="0">
                <a:latin typeface="Calibri (Body)"/>
              </a:rPr>
              <a:t>, </a:t>
            </a:r>
            <a:r>
              <a:rPr lang="en-US" sz="1900" dirty="0" err="1">
                <a:latin typeface="Calibri (Body)"/>
              </a:rPr>
              <a:t>pentru</a:t>
            </a:r>
            <a:r>
              <a:rPr lang="en-US" sz="1900" dirty="0">
                <a:latin typeface="Calibri (Body)"/>
              </a:rPr>
              <a:t> </a:t>
            </a:r>
            <a:r>
              <a:rPr lang="en-US" sz="1900" dirty="0" err="1">
                <a:latin typeface="Calibri (Body)"/>
              </a:rPr>
              <a:t>prezentarea</a:t>
            </a:r>
            <a:r>
              <a:rPr lang="en-US" sz="1900" dirty="0">
                <a:latin typeface="Calibri (Body)"/>
              </a:rPr>
              <a:t> </a:t>
            </a:r>
            <a:r>
              <a:rPr lang="en-US" sz="1900" dirty="0" err="1">
                <a:latin typeface="Calibri (Body)"/>
              </a:rPr>
              <a:t>răspunsului</a:t>
            </a:r>
            <a:r>
              <a:rPr lang="en-US" sz="1900" dirty="0">
                <a:latin typeface="Calibri (Body)"/>
              </a:rPr>
              <a:t> la </a:t>
            </a:r>
            <a:r>
              <a:rPr lang="en-US" sz="1900" dirty="0" err="1">
                <a:latin typeface="Calibri (Body)"/>
              </a:rPr>
              <a:t>eventualele</a:t>
            </a:r>
            <a:r>
              <a:rPr lang="en-US" sz="1900" dirty="0">
                <a:latin typeface="Calibri (Body)"/>
              </a:rPr>
              <a:t> </a:t>
            </a:r>
            <a:r>
              <a:rPr lang="en-US" sz="1900" dirty="0" err="1">
                <a:latin typeface="Calibri (Body)"/>
              </a:rPr>
              <a:t>solicitări</a:t>
            </a:r>
            <a:r>
              <a:rPr lang="en-US" sz="1900" dirty="0">
                <a:latin typeface="Calibri (Body)"/>
              </a:rPr>
              <a:t> de </a:t>
            </a:r>
            <a:r>
              <a:rPr lang="en-US" sz="1900" dirty="0" err="1">
                <a:latin typeface="Calibri (Body)"/>
              </a:rPr>
              <a:t>clarificări</a:t>
            </a:r>
            <a:r>
              <a:rPr lang="en-US" sz="1900" dirty="0">
                <a:latin typeface="Calibri (Body)"/>
              </a:rPr>
              <a:t> ale </a:t>
            </a:r>
            <a:r>
              <a:rPr lang="en-US" sz="1900" dirty="0" err="1">
                <a:latin typeface="Calibri (Body)"/>
              </a:rPr>
              <a:t>grupului</a:t>
            </a:r>
            <a:r>
              <a:rPr lang="en-US" sz="1900" dirty="0">
                <a:latin typeface="Calibri (Body)"/>
              </a:rPr>
              <a:t> de </a:t>
            </a:r>
            <a:r>
              <a:rPr lang="en-US" sz="1900" dirty="0" err="1">
                <a:latin typeface="Calibri (Body)"/>
              </a:rPr>
              <a:t>lucru</a:t>
            </a:r>
            <a:r>
              <a:rPr lang="en-US" sz="1900" dirty="0">
                <a:latin typeface="Calibri (Body)"/>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25954" name="Title 1"/>
          <p:cNvSpPr txBox="1">
            <a:spLocks/>
          </p:cNvSpPr>
          <p:nvPr/>
        </p:nvSpPr>
        <p:spPr bwMode="auto">
          <a:xfrm>
            <a:off x="457200" y="1638300"/>
            <a:ext cx="8229600" cy="483870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25955" name="Title 1"/>
          <p:cNvSpPr txBox="1">
            <a:spLocks/>
          </p:cNvSpPr>
          <p:nvPr/>
        </p:nvSpPr>
        <p:spPr bwMode="auto">
          <a:xfrm>
            <a:off x="457200" y="764704"/>
            <a:ext cx="8229600" cy="720080"/>
          </a:xfrm>
          <a:prstGeom prst="rect">
            <a:avLst/>
          </a:prstGeom>
          <a:noFill/>
          <a:ln w="9525">
            <a:noFill/>
            <a:miter lim="800000"/>
            <a:headEnd/>
            <a:tailEnd/>
          </a:ln>
        </p:spPr>
        <p:txBody>
          <a:bodyPr anchor="ctr"/>
          <a:lstStyle/>
          <a:p>
            <a:pPr algn="ctr"/>
            <a:r>
              <a:rPr lang="ro-RO" sz="2800" b="1" dirty="0">
                <a:latin typeface="Calibri (Body)"/>
              </a:rPr>
              <a:t>Oferta anormal de </a:t>
            </a:r>
            <a:r>
              <a:rPr lang="ro-RO" sz="2800" b="1" dirty="0" smtClean="0">
                <a:latin typeface="Calibri (Body)"/>
              </a:rPr>
              <a:t>scăzută (art. 66)</a:t>
            </a:r>
            <a:endParaRPr lang="en-US" sz="2800" b="1" dirty="0">
              <a:latin typeface="Calibri (Body)"/>
            </a:endParaRPr>
          </a:p>
        </p:txBody>
      </p:sp>
      <p:sp>
        <p:nvSpPr>
          <p:cNvPr id="125956" name="Title 1"/>
          <p:cNvSpPr txBox="1">
            <a:spLocks/>
          </p:cNvSpPr>
          <p:nvPr/>
        </p:nvSpPr>
        <p:spPr bwMode="auto">
          <a:xfrm>
            <a:off x="457200" y="1484784"/>
            <a:ext cx="8458200" cy="4992216"/>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pPr>
            <a:r>
              <a:rPr lang="vi-VN" sz="2000" b="1" dirty="0">
                <a:latin typeface="Calibri (Body)"/>
              </a:rPr>
              <a:t>Ofertă anormal de scăzută </a:t>
            </a:r>
            <a:r>
              <a:rPr lang="vi-VN" sz="2000" dirty="0">
                <a:latin typeface="Calibri (Body)"/>
              </a:rPr>
              <a:t>poate fi oferta la un preţ semnificativ mai scăzut în comparaţie cu ofertele altor ofertanţi sau în raport cu bunurile, lucrările sau serviciile care urmează a fi furnizate, executate sau prestate în situaţia în care ofertantul nu reuşeşte să demonstreze accesul său la o tehnologie specială sau la condiţii de piaţă mai avantajoase care i-ar permite să ofere un asemenea preţ scăzut al ofertei.</a:t>
            </a:r>
          </a:p>
          <a:p>
            <a:pPr marL="342900" indent="-342900">
              <a:spcBef>
                <a:spcPts val="600"/>
              </a:spcBef>
              <a:spcAft>
                <a:spcPts val="600"/>
              </a:spcAft>
              <a:buFont typeface="Wingdings" pitchFamily="2" charset="2"/>
              <a:buChar char="Ø"/>
            </a:pPr>
            <a:r>
              <a:rPr lang="vi-VN" sz="2000" dirty="0">
                <a:latin typeface="Calibri (Body)"/>
              </a:rPr>
              <a:t>În cazul achiziţiei publice de </a:t>
            </a:r>
            <a:r>
              <a:rPr lang="vi-VN" sz="2000" b="1" dirty="0">
                <a:latin typeface="Calibri (Body)"/>
              </a:rPr>
              <a:t>lucrări</a:t>
            </a:r>
            <a:r>
              <a:rPr lang="vi-VN" sz="2000" dirty="0">
                <a:latin typeface="Calibri (Body)"/>
              </a:rPr>
              <a:t>, o ofertă prezintă un preţ semnificativ mai scăzut în comparaţie cu ofertele altor ofertanţi sau în raport cu lucrările ce urmează a fi executate dacă preţul ofertat reprezintă mai puţin de </a:t>
            </a:r>
            <a:r>
              <a:rPr lang="vi-VN" sz="2000" b="1" dirty="0">
                <a:latin typeface="Calibri (Body)"/>
              </a:rPr>
              <a:t>85%</a:t>
            </a:r>
            <a:r>
              <a:rPr lang="vi-VN" sz="2000" dirty="0">
                <a:latin typeface="Calibri (Body)"/>
              </a:rPr>
              <a:t> din valoarea lucrărilor, calculată de autoritatea contractantă în modul stabilit.</a:t>
            </a:r>
          </a:p>
          <a:p>
            <a:pPr marL="342900" indent="-342900">
              <a:spcBef>
                <a:spcPts val="600"/>
              </a:spcBef>
              <a:spcAft>
                <a:spcPts val="600"/>
              </a:spcAft>
              <a:buFont typeface="Wingdings" pitchFamily="2" charset="2"/>
              <a:buChar char="Ø"/>
            </a:pPr>
            <a:r>
              <a:rPr lang="vi-VN" sz="2000" dirty="0">
                <a:latin typeface="Calibri (Body)"/>
              </a:rPr>
              <a:t>Autoritatea contractantă este obligată </a:t>
            </a:r>
            <a:r>
              <a:rPr lang="vi-VN" sz="2000" b="1" dirty="0">
                <a:latin typeface="Calibri (Body)"/>
              </a:rPr>
              <a:t>să asigure operatorului economic posibilitatea de justificare</a:t>
            </a:r>
            <a:r>
              <a:rPr lang="vi-VN" sz="2000" dirty="0">
                <a:latin typeface="Calibri (Body)"/>
              </a:rPr>
              <a:t> a preţului anormal de scăzut.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3824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09571" name="Title 1"/>
          <p:cNvSpPr txBox="1">
            <a:spLocks/>
          </p:cNvSpPr>
          <p:nvPr/>
        </p:nvSpPr>
        <p:spPr bwMode="auto">
          <a:xfrm>
            <a:off x="323528" y="764704"/>
            <a:ext cx="8363272" cy="504056"/>
          </a:xfrm>
          <a:prstGeom prst="rect">
            <a:avLst/>
          </a:prstGeom>
          <a:noFill/>
          <a:ln w="9525">
            <a:noFill/>
            <a:miter lim="800000"/>
            <a:headEnd/>
            <a:tailEnd/>
          </a:ln>
        </p:spPr>
        <p:txBody>
          <a:bodyPr anchor="ctr"/>
          <a:lstStyle/>
          <a:p>
            <a:pPr algn="ctr">
              <a:defRPr/>
            </a:pPr>
            <a:r>
              <a:rPr lang="ro-RO" sz="2800" b="1" dirty="0" smtClean="0">
                <a:latin typeface="Calibri (Body)"/>
              </a:rPr>
              <a:t>Termene pentru încheierea contractului (art. 31)</a:t>
            </a:r>
            <a:endParaRPr lang="en-US" sz="2800" b="1" dirty="0">
              <a:latin typeface="Calibri (Body)"/>
            </a:endParaRPr>
          </a:p>
        </p:txBody>
      </p:sp>
      <p:sp>
        <p:nvSpPr>
          <p:cNvPr id="138244" name="Title 1"/>
          <p:cNvSpPr txBox="1">
            <a:spLocks/>
          </p:cNvSpPr>
          <p:nvPr/>
        </p:nvSpPr>
        <p:spPr bwMode="auto">
          <a:xfrm>
            <a:off x="457200" y="1268760"/>
            <a:ext cx="8229600" cy="5400600"/>
          </a:xfrm>
          <a:prstGeom prst="rect">
            <a:avLst/>
          </a:prstGeom>
          <a:noFill/>
          <a:ln w="9525">
            <a:noFill/>
            <a:miter lim="800000"/>
            <a:headEnd/>
            <a:tailEnd/>
          </a:ln>
        </p:spPr>
        <p:txBody>
          <a:bodyPr/>
          <a:lstStyle/>
          <a:p>
            <a:pPr marL="342900" indent="-342900">
              <a:spcBef>
                <a:spcPts val="0"/>
              </a:spcBef>
              <a:spcAft>
                <a:spcPts val="600"/>
              </a:spcAft>
              <a:buFont typeface="Wingdings" pitchFamily="2" charset="2"/>
              <a:buChar char="Ø"/>
            </a:pPr>
            <a:r>
              <a:rPr lang="ro-RO" sz="1900" dirty="0">
                <a:latin typeface="Calibri (Body)"/>
              </a:rPr>
              <a:t>Procedura de atribuire a contractului se finalizează prin </a:t>
            </a:r>
            <a:r>
              <a:rPr lang="ro-RO" sz="1900" b="1" dirty="0">
                <a:latin typeface="Calibri (Body)"/>
              </a:rPr>
              <a:t>semnarea contractului.</a:t>
            </a:r>
          </a:p>
          <a:p>
            <a:pPr marL="342900" indent="-342900">
              <a:spcBef>
                <a:spcPts val="0"/>
              </a:spcBef>
              <a:spcAft>
                <a:spcPts val="600"/>
              </a:spcAft>
              <a:buFont typeface="Wingdings" pitchFamily="2" charset="2"/>
              <a:buChar char="Ø"/>
            </a:pPr>
            <a:r>
              <a:rPr lang="ro-RO" sz="1900" dirty="0">
                <a:latin typeface="Calibri (Body)"/>
              </a:rPr>
              <a:t>Contractele de achiziții publice pot fi încheiate numai după împlinirea </a:t>
            </a:r>
            <a:r>
              <a:rPr lang="ro-RO" sz="1900" b="1" dirty="0">
                <a:latin typeface="Calibri (Body)"/>
              </a:rPr>
              <a:t>termenelor de aşteptare </a:t>
            </a:r>
            <a:r>
              <a:rPr lang="ro-RO" sz="1900" dirty="0">
                <a:latin typeface="Calibri (Body)"/>
              </a:rPr>
              <a:t>de la data transmiterii comunicării privind rezultatul aplicării procedurii de atribuire: </a:t>
            </a:r>
          </a:p>
          <a:p>
            <a:pPr marL="800100" lvl="1" indent="-342900">
              <a:spcBef>
                <a:spcPts val="0"/>
              </a:spcBef>
              <a:spcAft>
                <a:spcPts val="600"/>
              </a:spcAft>
              <a:buFont typeface="Arial" charset="0"/>
              <a:buChar char="•"/>
            </a:pPr>
            <a:r>
              <a:rPr lang="en-US" sz="1900" b="1" dirty="0">
                <a:latin typeface="Calibri (Body)"/>
              </a:rPr>
              <a:t>≥ </a:t>
            </a:r>
            <a:r>
              <a:rPr lang="ro-RO" sz="1900" b="1" dirty="0">
                <a:latin typeface="Calibri (Body)"/>
              </a:rPr>
              <a:t> 2,3 mln/90 mln lei - 11 zile,</a:t>
            </a:r>
          </a:p>
          <a:p>
            <a:pPr marL="800100" lvl="1" indent="-342900">
              <a:spcBef>
                <a:spcPts val="0"/>
              </a:spcBef>
              <a:spcAft>
                <a:spcPts val="600"/>
              </a:spcAft>
              <a:buFont typeface="Arial" charset="0"/>
              <a:buChar char="•"/>
            </a:pPr>
            <a:r>
              <a:rPr lang="en-US" sz="1900" b="1" dirty="0">
                <a:latin typeface="Calibri (Body)"/>
              </a:rPr>
              <a:t>≤</a:t>
            </a:r>
            <a:r>
              <a:rPr lang="ro-RO" sz="1900" b="1" dirty="0">
                <a:latin typeface="Calibri (Body)"/>
              </a:rPr>
              <a:t> 2,3 mln/90 mln lei - 6 zile.</a:t>
            </a:r>
          </a:p>
          <a:p>
            <a:pPr marL="342900" indent="-342900">
              <a:spcBef>
                <a:spcPts val="0"/>
              </a:spcBef>
              <a:spcAft>
                <a:spcPts val="600"/>
              </a:spcAft>
              <a:buFont typeface="Wingdings" pitchFamily="2" charset="2"/>
              <a:buChar char="Ø"/>
            </a:pPr>
            <a:r>
              <a:rPr lang="ro-RO" sz="1900" dirty="0" smtClean="0">
                <a:latin typeface="Calibri (Body)"/>
              </a:rPr>
              <a:t>În cazul în care AC </a:t>
            </a:r>
            <a:r>
              <a:rPr lang="ro-RO" sz="1900" b="1" dirty="0" smtClean="0">
                <a:latin typeface="Calibri (Body)"/>
              </a:rPr>
              <a:t>nu transmite </a:t>
            </a:r>
            <a:r>
              <a:rPr lang="ro-RO" sz="1900" dirty="0" smtClean="0">
                <a:latin typeface="Calibri (Body)"/>
              </a:rPr>
              <a:t>comunicarea despre rezultatul procedurii </a:t>
            </a:r>
            <a:r>
              <a:rPr lang="ro-RO" sz="1900" b="1" dirty="0" smtClean="0">
                <a:latin typeface="Calibri (Body)"/>
              </a:rPr>
              <a:t>şi prin fax sau prin mijloace electronice (art. 30, alin. 3)</a:t>
            </a:r>
            <a:r>
              <a:rPr lang="ro-RO" sz="1900" dirty="0" smtClean="0">
                <a:latin typeface="Calibri (Body)"/>
              </a:rPr>
              <a:t>, termenele de aşteptare prevăzute pentru încheierea contractelor se prelungesc cu </a:t>
            </a:r>
            <a:r>
              <a:rPr lang="ro-RO" sz="1900" b="1" dirty="0" smtClean="0">
                <a:latin typeface="Calibri (Body)"/>
              </a:rPr>
              <a:t>5 zile.</a:t>
            </a:r>
          </a:p>
          <a:p>
            <a:pPr marL="342900" indent="-342900">
              <a:spcBef>
                <a:spcPts val="0"/>
              </a:spcBef>
              <a:spcAft>
                <a:spcPts val="600"/>
              </a:spcAft>
              <a:buFont typeface="Wingdings" pitchFamily="2" charset="2"/>
              <a:buChar char="Ø"/>
            </a:pPr>
            <a:r>
              <a:rPr lang="en-GB" sz="1900" dirty="0" err="1" smtClean="0">
                <a:latin typeface="Calibri (Body)"/>
              </a:rPr>
              <a:t>Contractele</a:t>
            </a:r>
            <a:r>
              <a:rPr lang="en-GB" sz="1900" dirty="0" smtClean="0">
                <a:latin typeface="Calibri (Body)"/>
              </a:rPr>
              <a:t> de </a:t>
            </a:r>
            <a:r>
              <a:rPr lang="en-GB" sz="1900" dirty="0" err="1" smtClean="0">
                <a:latin typeface="Calibri (Body)"/>
              </a:rPr>
              <a:t>achiziții</a:t>
            </a:r>
            <a:r>
              <a:rPr lang="en-GB" sz="1900" dirty="0" smtClean="0">
                <a:latin typeface="Calibri (Body)"/>
              </a:rPr>
              <a:t> </a:t>
            </a:r>
            <a:r>
              <a:rPr lang="en-GB" sz="1900" dirty="0" err="1" smtClean="0">
                <a:latin typeface="Calibri (Body)"/>
              </a:rPr>
              <a:t>publice</a:t>
            </a:r>
            <a:r>
              <a:rPr lang="en-GB" sz="1900" dirty="0" smtClean="0">
                <a:latin typeface="Calibri (Body)"/>
              </a:rPr>
              <a:t>/</a:t>
            </a:r>
            <a:r>
              <a:rPr lang="en-GB" sz="1900" dirty="0" err="1" smtClean="0">
                <a:latin typeface="Calibri (Body)"/>
              </a:rPr>
              <a:t>acordurile-cadru</a:t>
            </a:r>
            <a:r>
              <a:rPr lang="en-GB" sz="1900" dirty="0" smtClean="0">
                <a:latin typeface="Calibri (Body)"/>
              </a:rPr>
              <a:t> care </a:t>
            </a:r>
            <a:r>
              <a:rPr lang="en-GB" sz="1900" dirty="0" err="1" smtClean="0">
                <a:latin typeface="Calibri (Body)"/>
              </a:rPr>
              <a:t>intră</a:t>
            </a:r>
            <a:r>
              <a:rPr lang="en-GB" sz="1900" dirty="0" smtClean="0">
                <a:latin typeface="Calibri (Body)"/>
              </a:rPr>
              <a:t> </a:t>
            </a:r>
            <a:r>
              <a:rPr lang="en-GB" sz="1900" dirty="0" err="1" smtClean="0">
                <a:latin typeface="Calibri (Body)"/>
              </a:rPr>
              <a:t>în</a:t>
            </a:r>
            <a:r>
              <a:rPr lang="en-GB" sz="1900" dirty="0" smtClean="0">
                <a:latin typeface="Calibri (Body)"/>
              </a:rPr>
              <a:t> </a:t>
            </a:r>
            <a:r>
              <a:rPr lang="en-GB" sz="1900" dirty="0" err="1" smtClean="0">
                <a:latin typeface="Calibri (Body)"/>
              </a:rPr>
              <a:t>sfera</a:t>
            </a:r>
            <a:r>
              <a:rPr lang="en-GB" sz="1900" dirty="0" smtClean="0">
                <a:latin typeface="Calibri (Body)"/>
              </a:rPr>
              <a:t> de </a:t>
            </a:r>
            <a:r>
              <a:rPr lang="en-GB" sz="1900" dirty="0" err="1" smtClean="0">
                <a:latin typeface="Calibri (Body)"/>
              </a:rPr>
              <a:t>aplicare</a:t>
            </a:r>
            <a:r>
              <a:rPr lang="en-GB" sz="1900" dirty="0" smtClean="0">
                <a:latin typeface="Calibri (Body)"/>
              </a:rPr>
              <a:t> a </a:t>
            </a:r>
            <a:r>
              <a:rPr lang="en-GB" sz="1900" dirty="0" err="1" smtClean="0">
                <a:latin typeface="Calibri (Body)"/>
              </a:rPr>
              <a:t>prezentei</a:t>
            </a:r>
            <a:r>
              <a:rPr lang="en-GB" sz="1900" dirty="0" smtClean="0">
                <a:latin typeface="Calibri (Body)"/>
              </a:rPr>
              <a:t> </a:t>
            </a:r>
            <a:r>
              <a:rPr lang="en-GB" sz="1900" dirty="0" err="1" smtClean="0">
                <a:latin typeface="Calibri (Body)"/>
              </a:rPr>
              <a:t>legi</a:t>
            </a:r>
            <a:r>
              <a:rPr lang="en-GB" sz="1900" dirty="0" smtClean="0">
                <a:latin typeface="Calibri (Body)"/>
              </a:rPr>
              <a:t>, </a:t>
            </a:r>
            <a:r>
              <a:rPr lang="en-GB" sz="1900" dirty="0" err="1" smtClean="0">
                <a:latin typeface="Calibri (Body)"/>
              </a:rPr>
              <a:t>încheiate</a:t>
            </a:r>
            <a:r>
              <a:rPr lang="en-GB" sz="1900" dirty="0" smtClean="0">
                <a:latin typeface="Calibri (Body)"/>
              </a:rPr>
              <a:t> </a:t>
            </a:r>
            <a:r>
              <a:rPr lang="en-GB" sz="1900" dirty="0" err="1" smtClean="0">
                <a:latin typeface="Calibri (Body)"/>
              </a:rPr>
              <a:t>înainte</a:t>
            </a:r>
            <a:r>
              <a:rPr lang="en-GB" sz="1900" dirty="0" smtClean="0">
                <a:latin typeface="Calibri (Body)"/>
              </a:rPr>
              <a:t> de </a:t>
            </a:r>
            <a:r>
              <a:rPr lang="en-GB" sz="1900" dirty="0" err="1" smtClean="0">
                <a:latin typeface="Calibri (Body)"/>
              </a:rPr>
              <a:t>împlinirea</a:t>
            </a:r>
            <a:r>
              <a:rPr lang="en-GB" sz="1900" dirty="0" smtClean="0">
                <a:latin typeface="Calibri (Body)"/>
              </a:rPr>
              <a:t> </a:t>
            </a:r>
            <a:r>
              <a:rPr lang="en-GB" sz="1900" dirty="0" err="1" smtClean="0">
                <a:latin typeface="Calibri (Body)"/>
              </a:rPr>
              <a:t>termenelor</a:t>
            </a:r>
            <a:r>
              <a:rPr lang="en-GB" sz="1900" dirty="0" smtClean="0">
                <a:latin typeface="Calibri (Body)"/>
              </a:rPr>
              <a:t> </a:t>
            </a:r>
            <a:r>
              <a:rPr lang="ro-RO" sz="1900" dirty="0" smtClean="0">
                <a:latin typeface="Calibri (Body)"/>
              </a:rPr>
              <a:t>de așteptare </a:t>
            </a:r>
            <a:r>
              <a:rPr lang="en-GB" sz="1900" b="1" dirty="0" err="1" smtClean="0">
                <a:latin typeface="Calibri (Body)"/>
              </a:rPr>
              <a:t>sînt</a:t>
            </a:r>
            <a:r>
              <a:rPr lang="en-GB" sz="1900" b="1" dirty="0" smtClean="0">
                <a:latin typeface="Calibri (Body)"/>
              </a:rPr>
              <a:t> </a:t>
            </a:r>
            <a:r>
              <a:rPr lang="en-GB" sz="1900" b="1" dirty="0" err="1" smtClean="0">
                <a:latin typeface="Calibri (Body)"/>
              </a:rPr>
              <a:t>lovite</a:t>
            </a:r>
            <a:r>
              <a:rPr lang="en-GB" sz="1900" b="1" dirty="0" smtClean="0">
                <a:latin typeface="Calibri (Body)"/>
              </a:rPr>
              <a:t> de </a:t>
            </a:r>
            <a:r>
              <a:rPr lang="en-GB" sz="1900" b="1" dirty="0" err="1" smtClean="0">
                <a:latin typeface="Calibri (Body)"/>
              </a:rPr>
              <a:t>nulitate</a:t>
            </a:r>
            <a:r>
              <a:rPr lang="en-GB" sz="1900" dirty="0" smtClean="0">
                <a:latin typeface="Calibri (Body)"/>
              </a:rPr>
              <a:t>. </a:t>
            </a:r>
            <a:endParaRPr lang="ro-RO" sz="1900" dirty="0" smtClean="0">
              <a:latin typeface="Calibri (Body)"/>
            </a:endParaRPr>
          </a:p>
          <a:p>
            <a:pPr marL="342900" indent="-342900">
              <a:spcBef>
                <a:spcPts val="0"/>
              </a:spcBef>
              <a:spcAft>
                <a:spcPts val="600"/>
              </a:spcAft>
              <a:buFont typeface="Wingdings" pitchFamily="2" charset="2"/>
              <a:buChar char="Ø"/>
            </a:pPr>
            <a:r>
              <a:rPr lang="ro-RO" sz="1900" dirty="0" smtClean="0">
                <a:latin typeface="Calibri (Body)"/>
              </a:rPr>
              <a:t>În urma declarării nulității contractului, nu se admit rectificări ale termenelor,</a:t>
            </a:r>
            <a:r>
              <a:rPr lang="ro-RO" sz="1900" b="1" dirty="0" smtClean="0">
                <a:latin typeface="Calibri (Body)"/>
              </a:rPr>
              <a:t> AC urmînd să inițieze o procedura nouă de achiziție.</a:t>
            </a:r>
          </a:p>
          <a:p>
            <a:pPr marL="342900" indent="-342900">
              <a:spcBef>
                <a:spcPts val="600"/>
              </a:spcBef>
              <a:spcAft>
                <a:spcPts val="600"/>
              </a:spcAft>
              <a:buFont typeface="Wingdings" pitchFamily="2" charset="2"/>
              <a:buChar char="Ø"/>
            </a:pPr>
            <a:endParaRPr lang="ro-RO" sz="2400"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42338" name="Title 1"/>
          <p:cNvSpPr txBox="1">
            <a:spLocks/>
          </p:cNvSpPr>
          <p:nvPr/>
        </p:nvSpPr>
        <p:spPr bwMode="auto">
          <a:xfrm>
            <a:off x="457200" y="1377950"/>
            <a:ext cx="8229600" cy="50990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13667" name="Title 1"/>
          <p:cNvSpPr txBox="1">
            <a:spLocks/>
          </p:cNvSpPr>
          <p:nvPr/>
        </p:nvSpPr>
        <p:spPr bwMode="auto">
          <a:xfrm>
            <a:off x="457200" y="609600"/>
            <a:ext cx="8229600" cy="768350"/>
          </a:xfrm>
          <a:prstGeom prst="rect">
            <a:avLst/>
          </a:prstGeom>
          <a:noFill/>
          <a:ln w="9525">
            <a:noFill/>
            <a:miter lim="800000"/>
            <a:headEnd/>
            <a:tailEnd/>
          </a:ln>
        </p:spPr>
        <p:txBody>
          <a:bodyPr anchor="ctr"/>
          <a:lstStyle/>
          <a:p>
            <a:pPr algn="ctr">
              <a:defRPr/>
            </a:pPr>
            <a:r>
              <a:rPr lang="ro-RO" sz="2800" b="1" dirty="0">
                <a:latin typeface="Calibri (Body)"/>
              </a:rPr>
              <a:t>Tipurile procedurilor de </a:t>
            </a:r>
            <a:r>
              <a:rPr lang="ro-RO" sz="2800" b="1" dirty="0" smtClean="0">
                <a:latin typeface="Calibri (Body)"/>
              </a:rPr>
              <a:t>achiziție (art. 44)</a:t>
            </a:r>
            <a:endParaRPr lang="en-US" sz="2800" b="1" dirty="0">
              <a:latin typeface="Calibri (Body)"/>
            </a:endParaRPr>
          </a:p>
        </p:txBody>
      </p:sp>
      <p:sp>
        <p:nvSpPr>
          <p:cNvPr id="142340" name="Title 1"/>
          <p:cNvSpPr txBox="1">
            <a:spLocks/>
          </p:cNvSpPr>
          <p:nvPr/>
        </p:nvSpPr>
        <p:spPr bwMode="auto">
          <a:xfrm>
            <a:off x="228600" y="1524000"/>
            <a:ext cx="8686800" cy="4953000"/>
          </a:xfrm>
          <a:prstGeom prst="rect">
            <a:avLst/>
          </a:prstGeom>
          <a:noFill/>
          <a:ln w="9525">
            <a:noFill/>
            <a:miter lim="800000"/>
            <a:headEnd/>
            <a:tailEnd/>
          </a:ln>
        </p:spPr>
        <p:txBody>
          <a:bodyPr/>
          <a:lstStyle/>
          <a:p>
            <a:pPr marL="371475" indent="-371475">
              <a:lnSpc>
                <a:spcPct val="80000"/>
              </a:lnSpc>
              <a:spcBef>
                <a:spcPts val="600"/>
              </a:spcBef>
              <a:buFont typeface="Wingdings" pitchFamily="2" charset="2"/>
              <a:buChar char="Ø"/>
            </a:pPr>
            <a:r>
              <a:rPr lang="vi-VN" sz="2000" dirty="0">
                <a:latin typeface="Calibri (Body)"/>
              </a:rPr>
              <a:t>Contractul de achiziţii publice poate fi atribuit prin următoarele proceduri:</a:t>
            </a:r>
          </a:p>
          <a:p>
            <a:pPr marL="828675" lvl="1" indent="-371475">
              <a:lnSpc>
                <a:spcPct val="80000"/>
              </a:lnSpc>
              <a:spcBef>
                <a:spcPts val="600"/>
              </a:spcBef>
            </a:pPr>
            <a:r>
              <a:rPr lang="vi-VN" sz="2000" dirty="0">
                <a:latin typeface="Calibri (Body)"/>
              </a:rPr>
              <a:t>    a) </a:t>
            </a:r>
            <a:r>
              <a:rPr lang="vi-VN" sz="2000" b="1" dirty="0">
                <a:latin typeface="Calibri (Body)"/>
              </a:rPr>
              <a:t>licitaţie deschisă</a:t>
            </a:r>
            <a:r>
              <a:rPr lang="vi-VN" sz="2000" dirty="0">
                <a:latin typeface="Calibri (Body)"/>
              </a:rPr>
              <a:t>;</a:t>
            </a:r>
          </a:p>
          <a:p>
            <a:pPr marL="828675" lvl="1" indent="-371475">
              <a:lnSpc>
                <a:spcPct val="80000"/>
              </a:lnSpc>
              <a:spcBef>
                <a:spcPts val="600"/>
              </a:spcBef>
            </a:pPr>
            <a:r>
              <a:rPr lang="vi-VN" sz="2000" dirty="0">
                <a:latin typeface="Calibri (Body)"/>
              </a:rPr>
              <a:t>    b) licitaţie restrînsă;</a:t>
            </a:r>
          </a:p>
          <a:p>
            <a:pPr marL="828675" lvl="1" indent="-371475">
              <a:lnSpc>
                <a:spcPct val="80000"/>
              </a:lnSpc>
              <a:spcBef>
                <a:spcPts val="600"/>
              </a:spcBef>
            </a:pPr>
            <a:r>
              <a:rPr lang="vi-VN" sz="2000" dirty="0">
                <a:latin typeface="Calibri (Body)"/>
              </a:rPr>
              <a:t>    c) dialog competitiv;</a:t>
            </a:r>
          </a:p>
          <a:p>
            <a:pPr marL="828675" lvl="1" indent="-371475">
              <a:lnSpc>
                <a:spcPct val="80000"/>
              </a:lnSpc>
              <a:spcBef>
                <a:spcPts val="600"/>
              </a:spcBef>
            </a:pPr>
            <a:r>
              <a:rPr lang="vi-VN" sz="2000" dirty="0">
                <a:latin typeface="Calibri (Body)"/>
              </a:rPr>
              <a:t>    d) </a:t>
            </a:r>
            <a:r>
              <a:rPr lang="vi-VN" sz="2000" b="1" dirty="0">
                <a:latin typeface="Calibri (Body)"/>
              </a:rPr>
              <a:t>proceduri negociate</a:t>
            </a:r>
            <a:r>
              <a:rPr lang="vi-VN" sz="2000" dirty="0">
                <a:latin typeface="Calibri (Body)"/>
              </a:rPr>
              <a:t>;</a:t>
            </a:r>
          </a:p>
          <a:p>
            <a:pPr marL="828675" lvl="1" indent="-371475">
              <a:lnSpc>
                <a:spcPct val="80000"/>
              </a:lnSpc>
              <a:spcBef>
                <a:spcPts val="600"/>
              </a:spcBef>
            </a:pPr>
            <a:r>
              <a:rPr lang="vi-VN" sz="2000" dirty="0">
                <a:latin typeface="Calibri (Body)"/>
              </a:rPr>
              <a:t>    e) </a:t>
            </a:r>
            <a:r>
              <a:rPr lang="vi-VN" sz="2000" b="1" dirty="0">
                <a:latin typeface="Calibri (Body)"/>
              </a:rPr>
              <a:t>cerere a ofertelor de preţuri</a:t>
            </a:r>
            <a:r>
              <a:rPr lang="vi-VN" sz="2000" dirty="0">
                <a:latin typeface="Calibri (Body)"/>
              </a:rPr>
              <a:t>;</a:t>
            </a:r>
          </a:p>
          <a:p>
            <a:pPr marL="828675" lvl="1" indent="-371475">
              <a:lnSpc>
                <a:spcPct val="80000"/>
              </a:lnSpc>
              <a:spcBef>
                <a:spcPts val="600"/>
              </a:spcBef>
            </a:pPr>
            <a:r>
              <a:rPr lang="vi-VN" sz="2000" dirty="0">
                <a:latin typeface="Calibri (Body)"/>
              </a:rPr>
              <a:t>    f) concurs de soluţii;</a:t>
            </a:r>
          </a:p>
          <a:p>
            <a:pPr marL="828675" lvl="1" indent="-371475">
              <a:lnSpc>
                <a:spcPct val="80000"/>
              </a:lnSpc>
              <a:spcBef>
                <a:spcPts val="600"/>
              </a:spcBef>
            </a:pPr>
            <a:r>
              <a:rPr lang="vi-VN" sz="2000" dirty="0">
                <a:latin typeface="Calibri (Body)"/>
              </a:rPr>
              <a:t>    g) achiziţie în cazul planurilor de construcţie a locuinţelor sociale.</a:t>
            </a:r>
          </a:p>
          <a:p>
            <a:pPr marL="371475" indent="-371475">
              <a:lnSpc>
                <a:spcPct val="80000"/>
              </a:lnSpc>
              <a:spcBef>
                <a:spcPts val="600"/>
              </a:spcBef>
              <a:buFont typeface="Wingdings" pitchFamily="2" charset="2"/>
              <a:buChar char="Ø"/>
            </a:pPr>
            <a:r>
              <a:rPr lang="vi-VN" sz="2000" dirty="0">
                <a:latin typeface="Calibri (Body)"/>
              </a:rPr>
              <a:t>Procedurile </a:t>
            </a:r>
            <a:r>
              <a:rPr lang="vi-VN" sz="2000" b="1" dirty="0">
                <a:latin typeface="Calibri (Body)"/>
              </a:rPr>
              <a:t>de bază </a:t>
            </a:r>
            <a:r>
              <a:rPr lang="vi-VN" sz="2000" dirty="0">
                <a:latin typeface="Calibri (Body)"/>
              </a:rPr>
              <a:t>de atribuire a contractului de achiziţii publice sînt </a:t>
            </a:r>
            <a:r>
              <a:rPr lang="vi-VN" sz="2000" b="1" dirty="0">
                <a:latin typeface="Calibri (Body)"/>
              </a:rPr>
              <a:t>licitaţia deschisă şi licitaţia restrînsă</a:t>
            </a:r>
            <a:r>
              <a:rPr lang="vi-VN" sz="2000" dirty="0">
                <a:latin typeface="Calibri (Body)"/>
              </a:rPr>
              <a:t>.</a:t>
            </a:r>
            <a:endParaRPr lang="ro-RO" sz="2000" dirty="0">
              <a:latin typeface="Calibri (Body)"/>
            </a:endParaRPr>
          </a:p>
          <a:p>
            <a:pPr marL="371475" indent="-371475">
              <a:lnSpc>
                <a:spcPct val="80000"/>
              </a:lnSpc>
              <a:spcBef>
                <a:spcPts val="600"/>
              </a:spcBef>
              <a:buFont typeface="Wingdings" pitchFamily="2" charset="2"/>
              <a:buChar char="Ø"/>
            </a:pPr>
            <a:r>
              <a:rPr lang="vi-VN" sz="2000" dirty="0">
                <a:latin typeface="Calibri (Body)"/>
              </a:rPr>
              <a:t>Autoritatea contractantă poate utiliza </a:t>
            </a:r>
            <a:r>
              <a:rPr lang="vi-VN" sz="2000" b="1" dirty="0">
                <a:latin typeface="Calibri (Body)"/>
              </a:rPr>
              <a:t>modalităţi speciale de atribuire </a:t>
            </a:r>
            <a:r>
              <a:rPr lang="vi-VN" sz="2000" dirty="0">
                <a:latin typeface="Calibri (Body)"/>
              </a:rPr>
              <a:t>numai în cazurile prevăzute expres de lege. Modalităţile speciale sînt:</a:t>
            </a:r>
          </a:p>
          <a:p>
            <a:pPr marL="828675" lvl="1" indent="-371475">
              <a:lnSpc>
                <a:spcPct val="80000"/>
              </a:lnSpc>
              <a:spcBef>
                <a:spcPts val="600"/>
              </a:spcBef>
            </a:pPr>
            <a:r>
              <a:rPr lang="vi-VN" sz="2000" dirty="0">
                <a:latin typeface="Calibri (Body)"/>
              </a:rPr>
              <a:t>    a) acordul-cadru;</a:t>
            </a:r>
          </a:p>
          <a:p>
            <a:pPr marL="828675" lvl="1" indent="-371475">
              <a:lnSpc>
                <a:spcPct val="80000"/>
              </a:lnSpc>
              <a:spcBef>
                <a:spcPts val="600"/>
              </a:spcBef>
            </a:pPr>
            <a:r>
              <a:rPr lang="vi-VN" sz="2000" dirty="0">
                <a:latin typeface="Calibri (Body)"/>
              </a:rPr>
              <a:t>    b) sistemul dinamic de achiziţie;</a:t>
            </a:r>
          </a:p>
          <a:p>
            <a:pPr marL="828675" lvl="1" indent="-371475">
              <a:lnSpc>
                <a:spcPct val="80000"/>
              </a:lnSpc>
              <a:spcBef>
                <a:spcPts val="600"/>
              </a:spcBef>
            </a:pPr>
            <a:r>
              <a:rPr lang="vi-VN" sz="2000" dirty="0">
                <a:latin typeface="Calibri (Body)"/>
              </a:rPr>
              <a:t>    c) licitaţia electronică.</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52578"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23907" name="Title 1"/>
          <p:cNvSpPr txBox="1">
            <a:spLocks/>
          </p:cNvSpPr>
          <p:nvPr/>
        </p:nvSpPr>
        <p:spPr bwMode="auto">
          <a:xfrm>
            <a:off x="395536" y="836712"/>
            <a:ext cx="8229600" cy="609600"/>
          </a:xfrm>
          <a:prstGeom prst="rect">
            <a:avLst/>
          </a:prstGeom>
          <a:noFill/>
          <a:ln w="9525">
            <a:noFill/>
            <a:miter lim="800000"/>
            <a:headEnd/>
            <a:tailEnd/>
          </a:ln>
        </p:spPr>
        <p:txBody>
          <a:bodyPr anchor="ctr"/>
          <a:lstStyle/>
          <a:p>
            <a:pPr algn="ctr">
              <a:defRPr/>
            </a:pPr>
            <a:r>
              <a:rPr lang="ro-RO" sz="2800" b="1" dirty="0">
                <a:latin typeface="Calibri (Body)"/>
              </a:rPr>
              <a:t>Licitația deschisă </a:t>
            </a:r>
            <a:r>
              <a:rPr lang="ro-RO" sz="2800" b="1" dirty="0" smtClean="0">
                <a:latin typeface="Calibri (Body)"/>
              </a:rPr>
              <a:t>(art. 45 - 48)</a:t>
            </a:r>
            <a:endParaRPr lang="en-US" sz="2800" b="1" dirty="0">
              <a:latin typeface="Calibri (Body)"/>
            </a:endParaRPr>
          </a:p>
        </p:txBody>
      </p:sp>
      <p:sp>
        <p:nvSpPr>
          <p:cNvPr id="123908" name="Title 1"/>
          <p:cNvSpPr txBox="1">
            <a:spLocks/>
          </p:cNvSpPr>
          <p:nvPr/>
        </p:nvSpPr>
        <p:spPr bwMode="auto">
          <a:xfrm>
            <a:off x="457200" y="1412776"/>
            <a:ext cx="8229600" cy="5064224"/>
          </a:xfrm>
          <a:prstGeom prst="rect">
            <a:avLst/>
          </a:prstGeom>
          <a:noFill/>
          <a:ln w="9525">
            <a:noFill/>
            <a:miter lim="800000"/>
            <a:headEnd/>
            <a:tailEnd/>
          </a:ln>
        </p:spPr>
        <p:txBody>
          <a:bodyPr/>
          <a:lstStyle/>
          <a:p>
            <a:pPr marL="0" indent="0" algn="just">
              <a:lnSpc>
                <a:spcPct val="150000"/>
              </a:lnSpc>
              <a:buFont typeface="Wingdings" pitchFamily="2" charset="2"/>
              <a:buChar char="Ø"/>
            </a:pPr>
            <a:r>
              <a:rPr lang="ro-RO" sz="2000" dirty="0" smtClean="0">
                <a:latin typeface="Calibri (Body)"/>
              </a:rPr>
              <a:t> Licitația deschisă este procedura competitivă la care orice operator economic interesat are dreptul de a depune ofertă. </a:t>
            </a:r>
          </a:p>
          <a:p>
            <a:pPr marL="0" indent="0" algn="just">
              <a:lnSpc>
                <a:spcPct val="150000"/>
              </a:lnSpc>
              <a:buFont typeface="Wingdings" pitchFamily="2" charset="2"/>
              <a:buChar char="Ø"/>
            </a:pPr>
            <a:r>
              <a:rPr lang="ro-RO" sz="2000" dirty="0" smtClean="0">
                <a:latin typeface="Calibri (Body)"/>
              </a:rPr>
              <a:t> Alegerea ei </a:t>
            </a:r>
            <a:r>
              <a:rPr lang="ro-RO" sz="2000" b="1" dirty="0" smtClean="0">
                <a:latin typeface="Calibri (Body)"/>
              </a:rPr>
              <a:t>nu depinde de valoarea estimată </a:t>
            </a:r>
            <a:r>
              <a:rPr lang="ro-RO" sz="2000" dirty="0" smtClean="0">
                <a:latin typeface="Calibri (Body)"/>
              </a:rPr>
              <a:t>a contractului de achiziție. Nu se pot purta negocieri cu ofertanții.</a:t>
            </a:r>
          </a:p>
          <a:p>
            <a:pPr algn="just">
              <a:lnSpc>
                <a:spcPct val="150000"/>
              </a:lnSpc>
              <a:buFont typeface="Wingdings" pitchFamily="2" charset="2"/>
              <a:buChar char="Ø"/>
            </a:pPr>
            <a:r>
              <a:rPr lang="ro-RO" sz="2000" dirty="0" smtClean="0">
                <a:latin typeface="Calibri (Body)"/>
              </a:rPr>
              <a:t> </a:t>
            </a:r>
            <a:r>
              <a:rPr lang="vi-VN" sz="2000" dirty="0" smtClean="0">
                <a:latin typeface="Calibri (Body)"/>
              </a:rPr>
              <a:t>Perioada cuprinsă între data publicării anunţului de participare şi data-limită de depunere a ofertelor trebuie să fie de cel puţin </a:t>
            </a:r>
            <a:r>
              <a:rPr lang="vi-VN" sz="2000" b="1" dirty="0" smtClean="0">
                <a:latin typeface="Calibri (Body)"/>
              </a:rPr>
              <a:t>20 de zile</a:t>
            </a:r>
            <a:r>
              <a:rPr lang="ro-RO" sz="2000" b="1" dirty="0" smtClean="0">
                <a:latin typeface="Calibri (Body)"/>
              </a:rPr>
              <a:t>.</a:t>
            </a:r>
          </a:p>
          <a:p>
            <a:pPr algn="just">
              <a:lnSpc>
                <a:spcPct val="150000"/>
              </a:lnSpc>
              <a:buFont typeface="Wingdings" pitchFamily="2" charset="2"/>
              <a:buChar char="Ø"/>
            </a:pPr>
            <a:r>
              <a:rPr lang="ro-RO" sz="2000" dirty="0" smtClean="0">
                <a:latin typeface="Calibri (Body)"/>
              </a:rPr>
              <a:t> </a:t>
            </a:r>
            <a:r>
              <a:rPr lang="vi-VN" sz="2000" dirty="0" smtClean="0">
                <a:latin typeface="Calibri (Body)"/>
              </a:rPr>
              <a:t>În cazul în care autoritatea contractantă </a:t>
            </a:r>
            <a:r>
              <a:rPr lang="vi-VN" sz="2000" b="1" dirty="0" smtClean="0">
                <a:latin typeface="Calibri (Body)"/>
              </a:rPr>
              <a:t>publică electronic întreaga documentaţie de atribuire</a:t>
            </a:r>
            <a:r>
              <a:rPr lang="vi-VN" sz="2000" dirty="0" smtClean="0">
                <a:latin typeface="Calibri (Body)"/>
              </a:rPr>
              <a:t> şi permite, începînd cu data publicării anunţului de participare, accesul direct şi nerestricţionat al operatorilor economici la documentaţie, aceasta are dreptul de a </a:t>
            </a:r>
            <a:r>
              <a:rPr lang="vi-VN" sz="2000" b="1" dirty="0" smtClean="0">
                <a:latin typeface="Calibri (Body)"/>
              </a:rPr>
              <a:t>reduce</a:t>
            </a:r>
            <a:r>
              <a:rPr lang="vi-VN" sz="2000" dirty="0" smtClean="0">
                <a:latin typeface="Calibri (Body)"/>
              </a:rPr>
              <a:t> </a:t>
            </a:r>
            <a:r>
              <a:rPr lang="ro-RO" sz="2000" dirty="0" smtClean="0">
                <a:latin typeface="Calibri (Body)"/>
              </a:rPr>
              <a:t>perioada dată </a:t>
            </a:r>
            <a:r>
              <a:rPr lang="vi-VN" sz="2000" dirty="0" smtClean="0">
                <a:latin typeface="Calibri (Body)"/>
              </a:rPr>
              <a:t>cu </a:t>
            </a:r>
            <a:r>
              <a:rPr lang="vi-VN" sz="2000" b="1" dirty="0" smtClean="0">
                <a:latin typeface="Calibri (Body)"/>
              </a:rPr>
              <a:t>5 zile</a:t>
            </a:r>
            <a:r>
              <a:rPr lang="ro-RO" sz="2000" dirty="0" smtClean="0">
                <a:latin typeface="Calibri (Body)"/>
              </a:rPr>
              <a:t>.</a:t>
            </a:r>
          </a:p>
          <a:p>
            <a:pPr marL="0" indent="0">
              <a:buFont typeface="Wingdings 2" pitchFamily="18" charset="2"/>
              <a:buNone/>
            </a:pPr>
            <a:endParaRPr lang="ro-RO" sz="2400" dirty="0" smtClean="0"/>
          </a:p>
          <a:p>
            <a:pPr marL="0" indent="0">
              <a:buFont typeface="Wingdings 2" pitchFamily="18" charset="2"/>
              <a:buNone/>
            </a:pPr>
            <a:endParaRPr lang="en-US" sz="2400" dirty="0" smtClean="0"/>
          </a:p>
          <a:p>
            <a:pPr>
              <a:defRPr/>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txBox="1">
            <a:spLocks/>
          </p:cNvSpPr>
          <p:nvPr/>
        </p:nvSpPr>
        <p:spPr bwMode="auto">
          <a:xfrm>
            <a:off x="515938" y="609600"/>
            <a:ext cx="8229600" cy="7620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5872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25955" name="Title 1"/>
          <p:cNvSpPr txBox="1">
            <a:spLocks/>
          </p:cNvSpPr>
          <p:nvPr/>
        </p:nvSpPr>
        <p:spPr bwMode="auto">
          <a:xfrm>
            <a:off x="457200" y="609600"/>
            <a:ext cx="8229600" cy="762000"/>
          </a:xfrm>
          <a:prstGeom prst="rect">
            <a:avLst/>
          </a:prstGeom>
          <a:noFill/>
          <a:ln w="9525">
            <a:noFill/>
            <a:miter lim="800000"/>
            <a:headEnd/>
            <a:tailEnd/>
          </a:ln>
        </p:spPr>
        <p:txBody>
          <a:bodyPr anchor="ctr"/>
          <a:lstStyle/>
          <a:p>
            <a:pPr algn="ctr">
              <a:defRPr/>
            </a:pPr>
            <a:r>
              <a:rPr lang="ro-RO" sz="2800" b="1" dirty="0">
                <a:latin typeface="Calibri (Body)"/>
              </a:rPr>
              <a:t>Cererea ofertelor de </a:t>
            </a:r>
            <a:r>
              <a:rPr lang="ro-RO" sz="2800" b="1" dirty="0" smtClean="0">
                <a:latin typeface="Calibri (Body)"/>
              </a:rPr>
              <a:t>prețuri (art. 55)</a:t>
            </a:r>
            <a:endParaRPr lang="en-US" sz="2800" b="1" dirty="0">
              <a:latin typeface="Calibri (Body)"/>
            </a:endParaRPr>
          </a:p>
        </p:txBody>
      </p:sp>
      <p:sp>
        <p:nvSpPr>
          <p:cNvPr id="125956" name="Title 1"/>
          <p:cNvSpPr txBox="1">
            <a:spLocks/>
          </p:cNvSpPr>
          <p:nvPr/>
        </p:nvSpPr>
        <p:spPr bwMode="auto">
          <a:xfrm>
            <a:off x="539552" y="1484784"/>
            <a:ext cx="8229600" cy="4752528"/>
          </a:xfrm>
          <a:prstGeom prst="rect">
            <a:avLst/>
          </a:prstGeom>
          <a:noFill/>
          <a:ln w="9525">
            <a:noFill/>
            <a:miter lim="800000"/>
            <a:headEnd/>
            <a:tailEnd/>
          </a:ln>
        </p:spPr>
        <p:txBody>
          <a:bodyPr/>
          <a:lstStyle/>
          <a:p>
            <a:pPr marL="342900" indent="-342900">
              <a:spcBef>
                <a:spcPts val="600"/>
              </a:spcBef>
              <a:spcAft>
                <a:spcPts val="600"/>
              </a:spcAft>
              <a:buFont typeface="Wingdings" panose="05000000000000000000" pitchFamily="2" charset="2"/>
              <a:buChar char="Ø"/>
              <a:defRPr/>
            </a:pPr>
            <a:r>
              <a:rPr lang="ro-RO" sz="2000" dirty="0" smtClean="0">
                <a:latin typeface="Calibri (Body)"/>
              </a:rPr>
              <a:t>Reprezintă </a:t>
            </a:r>
            <a:r>
              <a:rPr lang="ro-RO" sz="2000" b="1" dirty="0">
                <a:latin typeface="Calibri (Body)"/>
              </a:rPr>
              <a:t>procedura simplificată </a:t>
            </a:r>
            <a:r>
              <a:rPr lang="ro-RO" sz="2000" dirty="0">
                <a:latin typeface="Calibri (Body)"/>
              </a:rPr>
              <a:t>prin care autoritatea contractantă solicită oferte de la mai mulţi operatori </a:t>
            </a:r>
            <a:r>
              <a:rPr lang="ro-RO" sz="2000" dirty="0" smtClean="0">
                <a:latin typeface="Calibri (Body)"/>
              </a:rPr>
              <a:t>economici.</a:t>
            </a:r>
          </a:p>
          <a:p>
            <a:pPr marL="342900" indent="-342900">
              <a:spcBef>
                <a:spcPts val="600"/>
              </a:spcBef>
              <a:spcAft>
                <a:spcPts val="600"/>
              </a:spcAft>
              <a:buFont typeface="Wingdings" panose="05000000000000000000" pitchFamily="2" charset="2"/>
              <a:buChar char="Ø"/>
              <a:defRPr/>
            </a:pPr>
            <a:r>
              <a:rPr lang="ro-RO" sz="2000" b="1" dirty="0" smtClean="0">
                <a:latin typeface="Calibri (Body)"/>
              </a:rPr>
              <a:t>Se publică în BAP </a:t>
            </a:r>
            <a:r>
              <a:rPr lang="ro-RO" sz="2000" dirty="0" smtClean="0">
                <a:latin typeface="Calibri (Body)"/>
              </a:rPr>
              <a:t>şi un anunț de participare la procedura de atribuire, atunci când valoarea estimată a achiziţiei este mai mare decât:</a:t>
            </a:r>
          </a:p>
          <a:p>
            <a:pPr marL="800100" lvl="1" indent="-342900">
              <a:spcBef>
                <a:spcPts val="0"/>
              </a:spcBef>
              <a:spcAft>
                <a:spcPts val="0"/>
              </a:spcAft>
              <a:buFont typeface="Arial" panose="020B0604020202020204" pitchFamily="34" charset="0"/>
              <a:buChar char="•"/>
              <a:defRPr/>
            </a:pPr>
            <a:r>
              <a:rPr lang="ro-RO" sz="2000" b="1" dirty="0" smtClean="0">
                <a:latin typeface="Calibri (Body)"/>
              </a:rPr>
              <a:t>150.000 lei - pentru contractele de bunuri şi servicii</a:t>
            </a:r>
          </a:p>
          <a:p>
            <a:pPr marL="800100" lvl="1" indent="-342900">
              <a:spcBef>
                <a:spcPts val="0"/>
              </a:spcBef>
              <a:spcAft>
                <a:spcPts val="0"/>
              </a:spcAft>
              <a:buFont typeface="Arial" panose="020B0604020202020204" pitchFamily="34" charset="0"/>
              <a:buChar char="•"/>
              <a:defRPr/>
            </a:pPr>
            <a:r>
              <a:rPr lang="ro-RO" sz="2000" b="1" dirty="0" smtClean="0">
                <a:latin typeface="Calibri (Body)"/>
              </a:rPr>
              <a:t>200.000 lei - pentru contractul de lucrări</a:t>
            </a:r>
            <a:r>
              <a:rPr lang="ro-RO" sz="2000" dirty="0" smtClean="0">
                <a:latin typeface="Calibri (Body)"/>
              </a:rPr>
              <a:t>.</a:t>
            </a:r>
          </a:p>
          <a:p>
            <a:pPr marL="342900" indent="-342900">
              <a:spcBef>
                <a:spcPts val="600"/>
              </a:spcBef>
              <a:spcAft>
                <a:spcPts val="600"/>
              </a:spcAft>
              <a:buFont typeface="Wingdings" panose="05000000000000000000" pitchFamily="2" charset="2"/>
              <a:buChar char="Ø"/>
              <a:defRPr/>
            </a:pPr>
            <a:r>
              <a:rPr lang="ro-RO" sz="2000" dirty="0" smtClean="0">
                <a:latin typeface="Calibri (Body)"/>
              </a:rPr>
              <a:t>Se inițiază prin transmiterea unei invitații de participare către un număr cât mai mare de operatori economici.</a:t>
            </a:r>
          </a:p>
          <a:p>
            <a:pPr marL="342900" indent="-342900">
              <a:spcBef>
                <a:spcPts val="600"/>
              </a:spcBef>
              <a:spcAft>
                <a:spcPts val="600"/>
              </a:spcAft>
              <a:buFont typeface="Wingdings" panose="05000000000000000000" pitchFamily="2" charset="2"/>
              <a:buChar char="Ø"/>
              <a:defRPr/>
            </a:pPr>
            <a:r>
              <a:rPr lang="ro-RO" sz="2000" dirty="0" smtClean="0">
                <a:latin typeface="Calibri (Body)"/>
              </a:rPr>
              <a:t>Procedura de cerere a ofertelor de preţuri pentru care </a:t>
            </a:r>
            <a:r>
              <a:rPr lang="ro-RO" sz="2000" b="1" dirty="0" smtClean="0">
                <a:latin typeface="Calibri (Body)"/>
              </a:rPr>
              <a:t>nu a fost publicat </a:t>
            </a:r>
            <a:r>
              <a:rPr lang="ro-RO" sz="2000" dirty="0" smtClean="0">
                <a:latin typeface="Calibri (Body)"/>
              </a:rPr>
              <a:t>anunţul de participare în</a:t>
            </a:r>
            <a:r>
              <a:rPr lang="ro-RO" sz="2000" b="1" dirty="0" smtClean="0">
                <a:latin typeface="Calibri (Body)"/>
              </a:rPr>
              <a:t> BAP</a:t>
            </a:r>
            <a:r>
              <a:rPr lang="ro-RO" sz="2000" dirty="0" smtClean="0">
                <a:latin typeface="Calibri (Body)"/>
              </a:rPr>
              <a:t> se consideră desfăşurată doar dacă au fost depuse </a:t>
            </a:r>
            <a:r>
              <a:rPr lang="ro-RO" sz="2000" b="1" dirty="0" smtClean="0">
                <a:latin typeface="Calibri (Body)"/>
              </a:rPr>
              <a:t>cel puţin 3 oferte (bunuri și servicii) </a:t>
            </a:r>
            <a:r>
              <a:rPr lang="ro-RO" sz="2000" dirty="0" smtClean="0">
                <a:latin typeface="Calibri (Body)"/>
              </a:rPr>
              <a:t>și</a:t>
            </a:r>
            <a:r>
              <a:rPr lang="ro-RO" sz="2000" b="1" dirty="0" smtClean="0">
                <a:latin typeface="Calibri (Body)"/>
              </a:rPr>
              <a:t> cel puțin 3 oferte calificate (lucrări).</a:t>
            </a:r>
            <a:endParaRPr lang="ro-RO" sz="2000" dirty="0" smtClean="0">
              <a:latin typeface="Calibri (Body)"/>
            </a:endParaRPr>
          </a:p>
          <a:p>
            <a:pPr>
              <a:lnSpc>
                <a:spcPct val="80000"/>
              </a:lnSpc>
              <a:spcBef>
                <a:spcPct val="25000"/>
              </a:spcBef>
              <a:defRPr/>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txBox="1">
            <a:spLocks/>
          </p:cNvSpPr>
          <p:nvPr/>
        </p:nvSpPr>
        <p:spPr bwMode="auto">
          <a:xfrm>
            <a:off x="515938" y="609600"/>
            <a:ext cx="8229600" cy="7620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5872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25955" name="Title 1"/>
          <p:cNvSpPr txBox="1">
            <a:spLocks/>
          </p:cNvSpPr>
          <p:nvPr/>
        </p:nvSpPr>
        <p:spPr bwMode="auto">
          <a:xfrm>
            <a:off x="179512" y="908720"/>
            <a:ext cx="8856984" cy="792088"/>
          </a:xfrm>
          <a:prstGeom prst="rect">
            <a:avLst/>
          </a:prstGeom>
          <a:noFill/>
          <a:ln w="9525">
            <a:noFill/>
            <a:miter lim="800000"/>
            <a:headEnd/>
            <a:tailEnd/>
          </a:ln>
        </p:spPr>
        <p:txBody>
          <a:bodyPr anchor="ctr"/>
          <a:lstStyle/>
          <a:p>
            <a:pPr algn="ctr">
              <a:defRPr/>
            </a:pPr>
            <a:r>
              <a:rPr lang="ro-RO" sz="2800" b="1" dirty="0" smtClean="0">
                <a:latin typeface="Calibri (Body)"/>
              </a:rPr>
              <a:t>Procedura repetată de cerere a ofertelor de prețuri</a:t>
            </a:r>
            <a:endParaRPr lang="en-US" sz="2800" b="1" dirty="0">
              <a:latin typeface="Calibri (Body)"/>
            </a:endParaRPr>
          </a:p>
        </p:txBody>
      </p:sp>
      <p:sp>
        <p:nvSpPr>
          <p:cNvPr id="125956" name="Title 1"/>
          <p:cNvSpPr txBox="1">
            <a:spLocks/>
          </p:cNvSpPr>
          <p:nvPr/>
        </p:nvSpPr>
        <p:spPr bwMode="auto">
          <a:xfrm>
            <a:off x="539552" y="1700808"/>
            <a:ext cx="8229600" cy="4608512"/>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pPr>
            <a:r>
              <a:rPr lang="ro-RO" sz="2200" dirty="0" smtClean="0">
                <a:latin typeface="Calibri (Body)"/>
              </a:rPr>
              <a:t>Dacă, drept rezultat al invitaţiei de participare, </a:t>
            </a:r>
            <a:r>
              <a:rPr lang="ro-RO" sz="2200" b="1" dirty="0" smtClean="0">
                <a:latin typeface="Calibri (Body)"/>
              </a:rPr>
              <a:t>nu a fost acumulat numărul necesar de oferte</a:t>
            </a:r>
            <a:r>
              <a:rPr lang="ro-RO" sz="2200" dirty="0" smtClean="0">
                <a:latin typeface="Calibri (Body)"/>
              </a:rPr>
              <a:t>, rezultatele procedurii de </a:t>
            </a:r>
            <a:r>
              <a:rPr lang="ro-RO" sz="2200" b="1" dirty="0" smtClean="0">
                <a:latin typeface="Calibri (Body)"/>
              </a:rPr>
              <a:t>achiziţie se anulează</a:t>
            </a:r>
            <a:r>
              <a:rPr lang="ro-RO" sz="2200" dirty="0" smtClean="0">
                <a:latin typeface="Calibri (Body)"/>
              </a:rPr>
              <a:t> şi aceasta se organizează în mod </a:t>
            </a:r>
            <a:r>
              <a:rPr lang="ro-RO" sz="2200" b="1" dirty="0" smtClean="0">
                <a:latin typeface="Calibri (Body)"/>
              </a:rPr>
              <a:t>repetat cu publicarea prealabilă a unui anunţ de participare în BAP</a:t>
            </a:r>
            <a:r>
              <a:rPr lang="ro-RO" sz="2200" dirty="0" smtClean="0">
                <a:latin typeface="Calibri (Body)"/>
              </a:rPr>
              <a:t>.</a:t>
            </a:r>
          </a:p>
          <a:p>
            <a:pPr marL="342900" indent="-342900">
              <a:spcBef>
                <a:spcPts val="600"/>
              </a:spcBef>
              <a:spcAft>
                <a:spcPts val="600"/>
              </a:spcAft>
              <a:buFont typeface="Wingdings" pitchFamily="2" charset="2"/>
              <a:buChar char="Ø"/>
            </a:pPr>
            <a:r>
              <a:rPr lang="en-US" sz="2200" dirty="0" err="1" smtClean="0">
                <a:latin typeface="Calibri (Body)"/>
              </a:rPr>
              <a:t>În</a:t>
            </a:r>
            <a:r>
              <a:rPr lang="en-US" sz="2200" dirty="0" smtClean="0">
                <a:latin typeface="Calibri (Body)"/>
              </a:rPr>
              <a:t> </a:t>
            </a:r>
            <a:r>
              <a:rPr lang="en-US" sz="2200" dirty="0" err="1" smtClean="0">
                <a:latin typeface="Calibri (Body)"/>
              </a:rPr>
              <a:t>cazul</a:t>
            </a:r>
            <a:r>
              <a:rPr lang="en-US" sz="2200" dirty="0" smtClean="0">
                <a:latin typeface="Calibri (Body)"/>
              </a:rPr>
              <a:t> </a:t>
            </a:r>
            <a:r>
              <a:rPr lang="en-US" sz="2200" dirty="0" err="1" smtClean="0">
                <a:latin typeface="Calibri (Body)"/>
              </a:rPr>
              <a:t>în</a:t>
            </a:r>
            <a:r>
              <a:rPr lang="en-US" sz="2200" dirty="0" smtClean="0">
                <a:latin typeface="Calibri (Body)"/>
              </a:rPr>
              <a:t> care la </a:t>
            </a:r>
            <a:r>
              <a:rPr lang="en-US" sz="2200" dirty="0" err="1" smtClean="0">
                <a:latin typeface="Calibri (Body)"/>
              </a:rPr>
              <a:t>procedura</a:t>
            </a:r>
            <a:r>
              <a:rPr lang="ro-RO" sz="2200" dirty="0" smtClean="0">
                <a:latin typeface="Calibri (Body)"/>
              </a:rPr>
              <a:t> de achiziție a </a:t>
            </a:r>
            <a:r>
              <a:rPr lang="ro-RO" sz="2200" b="1" dirty="0" smtClean="0">
                <a:latin typeface="Calibri (Body)"/>
              </a:rPr>
              <a:t>bunurilor și serviciilor</a:t>
            </a:r>
            <a:r>
              <a:rPr lang="en-US" sz="2200" b="1" dirty="0" smtClean="0">
                <a:latin typeface="Calibri (Body)"/>
              </a:rPr>
              <a:t> </a:t>
            </a:r>
            <a:r>
              <a:rPr lang="en-US" sz="2200" dirty="0" err="1" smtClean="0">
                <a:latin typeface="Calibri (Body)"/>
              </a:rPr>
              <a:t>organizată</a:t>
            </a:r>
            <a:r>
              <a:rPr lang="en-US" sz="2200" dirty="0" smtClean="0">
                <a:latin typeface="Calibri (Body)"/>
              </a:rPr>
              <a:t> </a:t>
            </a:r>
            <a:r>
              <a:rPr lang="en-US" sz="2200" dirty="0" err="1" smtClean="0">
                <a:latin typeface="Calibri (Body)"/>
              </a:rPr>
              <a:t>în</a:t>
            </a:r>
            <a:r>
              <a:rPr lang="en-US" sz="2200" dirty="0" smtClean="0">
                <a:latin typeface="Calibri (Body)"/>
              </a:rPr>
              <a:t> mod </a:t>
            </a:r>
            <a:r>
              <a:rPr lang="en-US" sz="2200" b="1" dirty="0" err="1" smtClean="0">
                <a:latin typeface="Calibri (Body)"/>
              </a:rPr>
              <a:t>repetat</a:t>
            </a:r>
            <a:r>
              <a:rPr lang="en-US" sz="2200" dirty="0" smtClean="0">
                <a:latin typeface="Calibri (Body)"/>
              </a:rPr>
              <a:t> se </a:t>
            </a:r>
            <a:r>
              <a:rPr lang="en-US" sz="2200" dirty="0" err="1" smtClean="0">
                <a:latin typeface="Calibri (Body)"/>
              </a:rPr>
              <a:t>constată</a:t>
            </a:r>
            <a:r>
              <a:rPr lang="en-US" sz="2200" dirty="0" smtClean="0">
                <a:latin typeface="Calibri (Body)"/>
              </a:rPr>
              <a:t> </a:t>
            </a:r>
            <a:r>
              <a:rPr lang="en-US" sz="2200" dirty="0" err="1" smtClean="0">
                <a:latin typeface="Calibri (Body)"/>
              </a:rPr>
              <a:t>existenţa</a:t>
            </a:r>
            <a:r>
              <a:rPr lang="en-US" sz="2200" dirty="0" smtClean="0">
                <a:latin typeface="Calibri (Body)"/>
              </a:rPr>
              <a:t> </a:t>
            </a:r>
            <a:r>
              <a:rPr lang="en-US" sz="2200" dirty="0" err="1" smtClean="0">
                <a:latin typeface="Calibri (Body)"/>
              </a:rPr>
              <a:t>unui</a:t>
            </a:r>
            <a:r>
              <a:rPr lang="en-US" sz="2200" dirty="0" smtClean="0">
                <a:latin typeface="Calibri (Body)"/>
              </a:rPr>
              <a:t> </a:t>
            </a:r>
            <a:r>
              <a:rPr lang="en-US" sz="2200" dirty="0" err="1" smtClean="0">
                <a:latin typeface="Calibri (Body)"/>
              </a:rPr>
              <a:t>număr</a:t>
            </a:r>
            <a:r>
              <a:rPr lang="en-US" sz="2200" dirty="0" smtClean="0">
                <a:latin typeface="Calibri (Body)"/>
              </a:rPr>
              <a:t> </a:t>
            </a:r>
            <a:r>
              <a:rPr lang="en-US" sz="2200" dirty="0" err="1" smtClean="0">
                <a:latin typeface="Calibri (Body)"/>
              </a:rPr>
              <a:t>mai</a:t>
            </a:r>
            <a:r>
              <a:rPr lang="en-US" sz="2200" dirty="0" smtClean="0">
                <a:latin typeface="Calibri (Body)"/>
              </a:rPr>
              <a:t> </a:t>
            </a:r>
            <a:r>
              <a:rPr lang="en-US" sz="2200" dirty="0" err="1" smtClean="0">
                <a:latin typeface="Calibri (Body)"/>
              </a:rPr>
              <a:t>mic</a:t>
            </a:r>
            <a:r>
              <a:rPr lang="en-US" sz="2200" dirty="0" smtClean="0">
                <a:latin typeface="Calibri (Body)"/>
              </a:rPr>
              <a:t> de </a:t>
            </a:r>
            <a:r>
              <a:rPr lang="en-US" sz="2200" b="1" dirty="0" smtClean="0">
                <a:latin typeface="Calibri (Body)"/>
              </a:rPr>
              <a:t>3 </a:t>
            </a:r>
            <a:r>
              <a:rPr lang="ro-RO" sz="2200" b="1" dirty="0" smtClean="0">
                <a:latin typeface="Calibri (Body)"/>
              </a:rPr>
              <a:t>oferte</a:t>
            </a:r>
            <a:r>
              <a:rPr lang="en-US" sz="2200" dirty="0" smtClean="0">
                <a:latin typeface="Calibri (Body)"/>
              </a:rPr>
              <a:t>, </a:t>
            </a:r>
            <a:r>
              <a:rPr lang="en-US" sz="2200" dirty="0" err="1" smtClean="0">
                <a:latin typeface="Calibri (Body)"/>
              </a:rPr>
              <a:t>autoritatea</a:t>
            </a:r>
            <a:r>
              <a:rPr lang="en-US" sz="2200" dirty="0" smtClean="0">
                <a:latin typeface="Calibri (Body)"/>
              </a:rPr>
              <a:t> </a:t>
            </a:r>
            <a:r>
              <a:rPr lang="en-US" sz="2200" dirty="0" err="1" smtClean="0">
                <a:latin typeface="Calibri (Body)"/>
              </a:rPr>
              <a:t>contractantă</a:t>
            </a:r>
            <a:r>
              <a:rPr lang="en-US" sz="2200" dirty="0" smtClean="0">
                <a:latin typeface="Calibri (Body)"/>
              </a:rPr>
              <a:t> </a:t>
            </a:r>
            <a:r>
              <a:rPr lang="en-US" sz="2200" b="1" dirty="0" err="1" smtClean="0">
                <a:latin typeface="Calibri (Body)"/>
              </a:rPr>
              <a:t>este</a:t>
            </a:r>
            <a:r>
              <a:rPr lang="en-US" sz="2200" b="1" dirty="0" smtClean="0">
                <a:latin typeface="Calibri (Body)"/>
              </a:rPr>
              <a:t> </a:t>
            </a:r>
            <a:r>
              <a:rPr lang="en-US" sz="2200" b="1" dirty="0" err="1" smtClean="0">
                <a:latin typeface="Calibri (Body)"/>
              </a:rPr>
              <a:t>în</a:t>
            </a:r>
            <a:r>
              <a:rPr lang="en-US" sz="2200" b="1" dirty="0" smtClean="0">
                <a:latin typeface="Calibri (Body)"/>
              </a:rPr>
              <a:t> </a:t>
            </a:r>
            <a:r>
              <a:rPr lang="en-US" sz="2200" b="1" dirty="0" err="1" smtClean="0">
                <a:latin typeface="Calibri (Body)"/>
              </a:rPr>
              <a:t>drept</a:t>
            </a:r>
            <a:r>
              <a:rPr lang="en-US" sz="2200" b="1" dirty="0" smtClean="0">
                <a:latin typeface="Calibri (Body)"/>
              </a:rPr>
              <a:t> </a:t>
            </a:r>
            <a:r>
              <a:rPr lang="en-US" sz="2200" b="1" dirty="0" err="1" smtClean="0">
                <a:latin typeface="Calibri (Body)"/>
              </a:rPr>
              <a:t>să</a:t>
            </a:r>
            <a:r>
              <a:rPr lang="en-US" sz="2200" b="1" dirty="0" smtClean="0">
                <a:latin typeface="Calibri (Body)"/>
              </a:rPr>
              <a:t> </a:t>
            </a:r>
            <a:r>
              <a:rPr lang="en-US" sz="2200" b="1" dirty="0" err="1" smtClean="0">
                <a:latin typeface="Calibri (Body)"/>
              </a:rPr>
              <a:t>atribuie</a:t>
            </a:r>
            <a:r>
              <a:rPr lang="en-US" sz="2200" b="1" dirty="0" smtClean="0">
                <a:latin typeface="Calibri (Body)"/>
              </a:rPr>
              <a:t> </a:t>
            </a:r>
            <a:r>
              <a:rPr lang="en-US" sz="2200" b="1" dirty="0" err="1" smtClean="0">
                <a:latin typeface="Calibri (Body)"/>
              </a:rPr>
              <a:t>contractul</a:t>
            </a:r>
            <a:r>
              <a:rPr lang="en-US" sz="2200" b="1" dirty="0" smtClean="0">
                <a:latin typeface="Calibri (Body)"/>
              </a:rPr>
              <a:t> </a:t>
            </a:r>
            <a:r>
              <a:rPr lang="en-US" sz="2200" dirty="0" smtClean="0">
                <a:latin typeface="Calibri (Body)"/>
              </a:rPr>
              <a:t>conform </a:t>
            </a:r>
            <a:r>
              <a:rPr lang="en-US" sz="2200" dirty="0" err="1" smtClean="0">
                <a:latin typeface="Calibri (Body)"/>
              </a:rPr>
              <a:t>criteriilor</a:t>
            </a:r>
            <a:r>
              <a:rPr lang="en-US" sz="2200" dirty="0" smtClean="0">
                <a:latin typeface="Calibri (Body)"/>
              </a:rPr>
              <a:t> </a:t>
            </a:r>
            <a:r>
              <a:rPr lang="en-US" sz="2200" dirty="0" err="1" smtClean="0">
                <a:latin typeface="Calibri (Body)"/>
              </a:rPr>
              <a:t>iniţial</a:t>
            </a:r>
            <a:r>
              <a:rPr lang="en-US" sz="2200" dirty="0" smtClean="0">
                <a:latin typeface="Calibri (Body)"/>
              </a:rPr>
              <a:t> </a:t>
            </a:r>
            <a:r>
              <a:rPr lang="en-US" sz="2200" dirty="0" err="1" smtClean="0">
                <a:latin typeface="Calibri (Body)"/>
              </a:rPr>
              <a:t>stabilite</a:t>
            </a:r>
            <a:r>
              <a:rPr lang="en-US" sz="2200" dirty="0" smtClean="0">
                <a:latin typeface="Calibri (Body)"/>
              </a:rPr>
              <a:t>, </a:t>
            </a:r>
            <a:r>
              <a:rPr lang="en-US" sz="2200" b="1" dirty="0" smtClean="0">
                <a:latin typeface="Calibri (Body)"/>
              </a:rPr>
              <a:t>cu </a:t>
            </a:r>
            <a:r>
              <a:rPr lang="en-US" sz="2200" b="1" dirty="0" err="1" smtClean="0">
                <a:latin typeface="Calibri (Body)"/>
              </a:rPr>
              <a:t>excepţia</a:t>
            </a:r>
            <a:r>
              <a:rPr lang="en-US" sz="2200" b="1" dirty="0" smtClean="0">
                <a:latin typeface="Calibri (Body)"/>
              </a:rPr>
              <a:t> </a:t>
            </a:r>
            <a:r>
              <a:rPr lang="en-US" sz="2200" dirty="0" err="1" smtClean="0">
                <a:latin typeface="Calibri (Body)"/>
              </a:rPr>
              <a:t>procedurii</a:t>
            </a:r>
            <a:r>
              <a:rPr lang="en-US" sz="2200" dirty="0" smtClean="0">
                <a:latin typeface="Calibri (Body)"/>
              </a:rPr>
              <a:t> </a:t>
            </a:r>
            <a:r>
              <a:rPr lang="en-US" sz="2200" dirty="0" err="1" smtClean="0">
                <a:latin typeface="Calibri (Body)"/>
              </a:rPr>
              <a:t>cererii</a:t>
            </a:r>
            <a:r>
              <a:rPr lang="en-US" sz="2200" dirty="0" smtClean="0">
                <a:latin typeface="Calibri (Body)"/>
              </a:rPr>
              <a:t> </a:t>
            </a:r>
            <a:r>
              <a:rPr lang="en-US" sz="2200" dirty="0" err="1" smtClean="0">
                <a:latin typeface="Calibri (Body)"/>
              </a:rPr>
              <a:t>ofertelor</a:t>
            </a:r>
            <a:r>
              <a:rPr lang="en-US" sz="2200" dirty="0" smtClean="0">
                <a:latin typeface="Calibri (Body)"/>
              </a:rPr>
              <a:t> de </a:t>
            </a:r>
            <a:r>
              <a:rPr lang="en-US" sz="2200" dirty="0" err="1" smtClean="0">
                <a:latin typeface="Calibri (Body)"/>
              </a:rPr>
              <a:t>preţuri</a:t>
            </a:r>
            <a:r>
              <a:rPr lang="en-US" sz="2200" dirty="0" smtClean="0">
                <a:latin typeface="Calibri (Body)"/>
              </a:rPr>
              <a:t> de </a:t>
            </a:r>
            <a:r>
              <a:rPr lang="en-US" sz="2200" b="1" dirty="0" err="1" smtClean="0">
                <a:latin typeface="Calibri (Body)"/>
              </a:rPr>
              <a:t>lucrări</a:t>
            </a:r>
            <a:r>
              <a:rPr lang="en-US" sz="2200" b="1" dirty="0" smtClean="0">
                <a:latin typeface="Calibri (Body)"/>
              </a:rPr>
              <a:t> </a:t>
            </a:r>
            <a:r>
              <a:rPr lang="en-US" sz="2200" dirty="0" smtClean="0">
                <a:latin typeface="Calibri (Body)"/>
              </a:rPr>
              <a:t>cu o </a:t>
            </a:r>
            <a:r>
              <a:rPr lang="en-US" sz="2200" dirty="0" err="1" smtClean="0">
                <a:latin typeface="Calibri (Body)"/>
              </a:rPr>
              <a:t>valoarea</a:t>
            </a:r>
            <a:r>
              <a:rPr lang="en-US" sz="2200" dirty="0" smtClean="0">
                <a:latin typeface="Calibri (Body)"/>
              </a:rPr>
              <a:t> </a:t>
            </a:r>
            <a:r>
              <a:rPr lang="en-US" sz="2200" dirty="0" err="1" smtClean="0">
                <a:latin typeface="Calibri (Body)"/>
              </a:rPr>
              <a:t>estimată</a:t>
            </a:r>
            <a:r>
              <a:rPr lang="en-US" sz="2200" dirty="0" smtClean="0">
                <a:latin typeface="Calibri (Body)"/>
              </a:rPr>
              <a:t> </a:t>
            </a:r>
            <a:r>
              <a:rPr lang="en-US" sz="2200" dirty="0" err="1" smtClean="0">
                <a:latin typeface="Calibri (Body)"/>
              </a:rPr>
              <a:t>mai</a:t>
            </a:r>
            <a:r>
              <a:rPr lang="en-US" sz="2200" dirty="0" smtClean="0">
                <a:latin typeface="Calibri (Body)"/>
              </a:rPr>
              <a:t> </a:t>
            </a:r>
            <a:r>
              <a:rPr lang="en-US" sz="2200" dirty="0" err="1" smtClean="0">
                <a:latin typeface="Calibri (Body)"/>
              </a:rPr>
              <a:t>mică</a:t>
            </a:r>
            <a:r>
              <a:rPr lang="en-US" sz="2200" dirty="0" smtClean="0">
                <a:latin typeface="Calibri (Body)"/>
              </a:rPr>
              <a:t> </a:t>
            </a:r>
            <a:r>
              <a:rPr lang="en-US" sz="2200" dirty="0" err="1" smtClean="0">
                <a:latin typeface="Calibri (Body)"/>
              </a:rPr>
              <a:t>sau</a:t>
            </a:r>
            <a:r>
              <a:rPr lang="en-US" sz="2200" dirty="0" smtClean="0">
                <a:latin typeface="Calibri (Body)"/>
              </a:rPr>
              <a:t> </a:t>
            </a:r>
            <a:r>
              <a:rPr lang="en-US" sz="2200" dirty="0" err="1" smtClean="0">
                <a:latin typeface="Calibri (Body)"/>
              </a:rPr>
              <a:t>egală</a:t>
            </a:r>
            <a:r>
              <a:rPr lang="en-US" sz="2200" dirty="0" smtClean="0">
                <a:latin typeface="Calibri (Body)"/>
              </a:rPr>
              <a:t> </a:t>
            </a:r>
            <a:r>
              <a:rPr lang="ro-RO" sz="2200" dirty="0" smtClean="0">
                <a:latin typeface="Calibri (Body)"/>
              </a:rPr>
              <a:t>de</a:t>
            </a:r>
            <a:r>
              <a:rPr lang="en-US" sz="2200" dirty="0" smtClean="0">
                <a:latin typeface="Calibri (Body)"/>
              </a:rPr>
              <a:t> </a:t>
            </a:r>
            <a:r>
              <a:rPr lang="en-US" sz="2200" b="1" dirty="0" smtClean="0">
                <a:latin typeface="Calibri (Body)"/>
              </a:rPr>
              <a:t>200</a:t>
            </a:r>
            <a:r>
              <a:rPr lang="ro-RO" sz="2200" b="1" dirty="0" smtClean="0">
                <a:latin typeface="Calibri (Body)"/>
              </a:rPr>
              <a:t> </a:t>
            </a:r>
            <a:r>
              <a:rPr lang="en-US" sz="2200" b="1" dirty="0" smtClean="0">
                <a:latin typeface="Calibri (Body)"/>
              </a:rPr>
              <a:t>000 lei</a:t>
            </a:r>
            <a:r>
              <a:rPr lang="ro-RO" sz="2200" b="1" dirty="0" smtClean="0">
                <a:latin typeface="Calibri (Body)"/>
              </a:rPr>
              <a:t>.</a:t>
            </a:r>
            <a:endParaRPr lang="en-US" sz="2200" b="1" dirty="0" smtClean="0">
              <a:latin typeface="Calibri (Body)"/>
            </a:endParaRPr>
          </a:p>
          <a:p>
            <a:pPr>
              <a:lnSpc>
                <a:spcPct val="80000"/>
              </a:lnSpc>
              <a:spcBef>
                <a:spcPct val="25000"/>
              </a:spcBef>
              <a:defRPr/>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68962"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45412" name="Title 1"/>
          <p:cNvSpPr txBox="1">
            <a:spLocks/>
          </p:cNvSpPr>
          <p:nvPr/>
        </p:nvSpPr>
        <p:spPr bwMode="auto">
          <a:xfrm>
            <a:off x="457200" y="764704"/>
            <a:ext cx="8229600" cy="835496"/>
          </a:xfrm>
          <a:prstGeom prst="rect">
            <a:avLst/>
          </a:prstGeom>
          <a:noFill/>
          <a:ln w="9525">
            <a:noFill/>
            <a:miter lim="800000"/>
            <a:headEnd/>
            <a:tailEnd/>
          </a:ln>
        </p:spPr>
        <p:txBody>
          <a:bodyPr anchor="ctr"/>
          <a:lstStyle/>
          <a:p>
            <a:pPr algn="ctr">
              <a:defRPr/>
            </a:pPr>
            <a:r>
              <a:rPr lang="ro-RO" sz="2800" b="1" dirty="0">
                <a:latin typeface="Calibri (Body)"/>
              </a:rPr>
              <a:t>Proceduri negociate</a:t>
            </a:r>
            <a:endParaRPr lang="en-US" sz="2800" b="1" dirty="0">
              <a:latin typeface="Calibri (Body)"/>
            </a:endParaRPr>
          </a:p>
        </p:txBody>
      </p:sp>
      <p:sp>
        <p:nvSpPr>
          <p:cNvPr id="145413" name="Title 1"/>
          <p:cNvSpPr txBox="1">
            <a:spLocks/>
          </p:cNvSpPr>
          <p:nvPr/>
        </p:nvSpPr>
        <p:spPr bwMode="auto">
          <a:xfrm>
            <a:off x="457200" y="1772816"/>
            <a:ext cx="8229600" cy="4704184"/>
          </a:xfrm>
          <a:prstGeom prst="rect">
            <a:avLst/>
          </a:prstGeom>
          <a:noFill/>
          <a:ln w="9525">
            <a:noFill/>
            <a:miter lim="800000"/>
            <a:headEnd/>
            <a:tailEnd/>
          </a:ln>
        </p:spPr>
        <p:txBody>
          <a:bodyPr/>
          <a:lstStyle/>
          <a:p>
            <a:pPr marL="342900" indent="-342900" algn="just">
              <a:lnSpc>
                <a:spcPct val="80000"/>
              </a:lnSpc>
              <a:spcBef>
                <a:spcPts val="1200"/>
              </a:spcBef>
              <a:spcAft>
                <a:spcPts val="1200"/>
              </a:spcAft>
              <a:buFont typeface="Wingdings" pitchFamily="2" charset="2"/>
              <a:buChar char="Ø"/>
              <a:defRPr/>
            </a:pPr>
            <a:r>
              <a:rPr lang="ro-RO" sz="2000" dirty="0">
                <a:latin typeface="Calibri (Body)"/>
              </a:rPr>
              <a:t>Reprezintă procedurile în care, </a:t>
            </a:r>
            <a:r>
              <a:rPr lang="ro-RO" sz="2000" b="1" dirty="0">
                <a:latin typeface="Calibri (Body)"/>
              </a:rPr>
              <a:t>pentru a identifica oferta cea mai avantajoasă, </a:t>
            </a:r>
            <a:r>
              <a:rPr lang="ro-RO" sz="2000" dirty="0">
                <a:latin typeface="Calibri (Body)"/>
              </a:rPr>
              <a:t>autorităţile contractante </a:t>
            </a:r>
            <a:r>
              <a:rPr lang="ro-RO" sz="2000" b="1" dirty="0">
                <a:latin typeface="Calibri (Body)"/>
              </a:rPr>
              <a:t>negociază cu ofertanţii ofertele prezentate</a:t>
            </a:r>
            <a:r>
              <a:rPr lang="ro-RO" sz="2000" dirty="0">
                <a:latin typeface="Calibri (Body)"/>
              </a:rPr>
              <a:t> de aceştia pentru a le adapta la cerinţele exprimate în anunţul de participare, în documentaţia descriptivă şi în eventualele documente suplimentare</a:t>
            </a:r>
            <a:r>
              <a:rPr lang="ro-RO" sz="2000" dirty="0" smtClean="0">
                <a:latin typeface="Calibri (Body)"/>
              </a:rPr>
              <a:t>.</a:t>
            </a:r>
          </a:p>
          <a:p>
            <a:pPr marL="342900" indent="-342900" algn="just">
              <a:lnSpc>
                <a:spcPct val="80000"/>
              </a:lnSpc>
              <a:spcBef>
                <a:spcPts val="1200"/>
              </a:spcBef>
              <a:spcAft>
                <a:spcPts val="1200"/>
              </a:spcAft>
              <a:buFont typeface="Wingdings" pitchFamily="2" charset="2"/>
              <a:buChar char="Ø"/>
              <a:defRPr/>
            </a:pPr>
            <a:r>
              <a:rPr lang="ro-RO" sz="2000" dirty="0" smtClean="0">
                <a:latin typeface="Calibri (Body)"/>
              </a:rPr>
              <a:t> Alegerea acestei proceduri </a:t>
            </a:r>
            <a:r>
              <a:rPr lang="ro-RO" sz="2000" b="1" dirty="0" smtClean="0">
                <a:latin typeface="Calibri (Body)"/>
              </a:rPr>
              <a:t>nu depinde </a:t>
            </a:r>
            <a:r>
              <a:rPr lang="ro-RO" sz="2000" dirty="0" smtClean="0">
                <a:latin typeface="Calibri (Body)"/>
              </a:rPr>
              <a:t>de valoarea estimată a contractului.</a:t>
            </a:r>
          </a:p>
          <a:p>
            <a:pPr marL="342900" indent="-342900" algn="just">
              <a:lnSpc>
                <a:spcPct val="80000"/>
              </a:lnSpc>
              <a:spcBef>
                <a:spcPts val="1200"/>
              </a:spcBef>
              <a:spcAft>
                <a:spcPts val="1200"/>
              </a:spcAft>
              <a:buFont typeface="Wingdings" pitchFamily="2" charset="2"/>
              <a:buChar char="Ø"/>
              <a:defRPr/>
            </a:pPr>
            <a:r>
              <a:rPr lang="vi-VN" sz="2000" dirty="0" smtClean="0">
                <a:latin typeface="Calibri (Body)"/>
              </a:rPr>
              <a:t>Negocierea </a:t>
            </a:r>
            <a:r>
              <a:rPr lang="vi-VN" sz="2000" b="1" dirty="0" smtClean="0">
                <a:latin typeface="Calibri (Body)"/>
              </a:rPr>
              <a:t>cu publicarea prealabilă a unei invitaţii de participare</a:t>
            </a:r>
            <a:r>
              <a:rPr lang="ro-RO" sz="2000" b="1" dirty="0" smtClean="0">
                <a:latin typeface="Calibri (Body)"/>
              </a:rPr>
              <a:t> (art. 53)</a:t>
            </a:r>
            <a:r>
              <a:rPr lang="vi-VN" sz="2000" b="1" dirty="0" smtClean="0">
                <a:latin typeface="Calibri (Body)"/>
              </a:rPr>
              <a:t> </a:t>
            </a:r>
            <a:r>
              <a:rPr lang="vi-VN" sz="2000" dirty="0" smtClean="0">
                <a:latin typeface="Calibri (Body)"/>
              </a:rPr>
              <a:t>se desfăşoară în </a:t>
            </a:r>
            <a:r>
              <a:rPr lang="ro-RO" sz="2000" b="1" dirty="0" smtClean="0">
                <a:latin typeface="Calibri (Body)"/>
              </a:rPr>
              <a:t>trei</a:t>
            </a:r>
            <a:r>
              <a:rPr lang="vi-VN" sz="2000" b="1" dirty="0" smtClean="0">
                <a:latin typeface="Calibri (Body)"/>
              </a:rPr>
              <a:t> etape</a:t>
            </a:r>
            <a:r>
              <a:rPr lang="vi-VN" sz="2000" dirty="0" smtClean="0">
                <a:latin typeface="Calibri (Body)"/>
              </a:rPr>
              <a:t>:</a:t>
            </a:r>
          </a:p>
          <a:p>
            <a:pPr marL="800100" lvl="1" indent="-342900" algn="just">
              <a:spcBef>
                <a:spcPts val="0"/>
              </a:spcBef>
              <a:spcAft>
                <a:spcPts val="0"/>
              </a:spcAft>
              <a:buFont typeface="Arial" pitchFamily="34" charset="0"/>
              <a:buChar char="•"/>
              <a:defRPr/>
            </a:pPr>
            <a:r>
              <a:rPr lang="vi-VN" sz="2000" b="1" dirty="0" smtClean="0">
                <a:latin typeface="Calibri (Body)"/>
              </a:rPr>
              <a:t>etapa de calificare a candidaţilor;</a:t>
            </a:r>
          </a:p>
          <a:p>
            <a:pPr marL="800100" lvl="1" indent="-342900" algn="just">
              <a:spcBef>
                <a:spcPts val="0"/>
              </a:spcBef>
              <a:spcAft>
                <a:spcPts val="0"/>
              </a:spcAft>
              <a:buFont typeface="Arial" pitchFamily="34" charset="0"/>
              <a:buChar char="•"/>
              <a:defRPr/>
            </a:pPr>
            <a:r>
              <a:rPr lang="vi-VN" sz="2000" b="1" dirty="0" smtClean="0">
                <a:latin typeface="Calibri (Body)"/>
              </a:rPr>
              <a:t>etapa de derulare a negocierilor </a:t>
            </a:r>
            <a:r>
              <a:rPr lang="vi-VN" sz="2000" dirty="0" smtClean="0">
                <a:latin typeface="Calibri (Body)"/>
              </a:rPr>
              <a:t>cu candidaţii calificaţi, </a:t>
            </a:r>
            <a:endParaRPr lang="ro-RO" sz="2000" dirty="0" smtClean="0">
              <a:latin typeface="Calibri (Body)"/>
            </a:endParaRPr>
          </a:p>
          <a:p>
            <a:pPr marL="800100" lvl="1" indent="-342900" algn="just">
              <a:spcBef>
                <a:spcPts val="0"/>
              </a:spcBef>
              <a:spcAft>
                <a:spcPts val="0"/>
              </a:spcAft>
              <a:buFont typeface="Arial" pitchFamily="34" charset="0"/>
              <a:buChar char="•"/>
              <a:defRPr/>
            </a:pPr>
            <a:r>
              <a:rPr lang="vi-VN" sz="2000" b="1" dirty="0" smtClean="0">
                <a:latin typeface="Calibri (Body)"/>
              </a:rPr>
              <a:t>evaluarea ofertelor finale </a:t>
            </a:r>
            <a:r>
              <a:rPr lang="vi-VN" sz="2000" dirty="0" smtClean="0">
                <a:latin typeface="Calibri (Body)"/>
              </a:rPr>
              <a:t>depuse de aceştia şi desemnare câştigător.</a:t>
            </a:r>
            <a:endParaRPr lang="ro-RO" sz="2000" dirty="0">
              <a:latin typeface="Calibri (Body)"/>
            </a:endParaRPr>
          </a:p>
          <a:p>
            <a:pPr>
              <a:lnSpc>
                <a:spcPct val="80000"/>
              </a:lnSpc>
              <a:spcBef>
                <a:spcPts val="600"/>
              </a:spcBef>
              <a:defRPr/>
            </a:pPr>
            <a:endParaRPr lang="ro-RO" sz="2000" dirty="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81250" name="Title 1"/>
          <p:cNvSpPr txBox="1">
            <a:spLocks/>
          </p:cNvSpPr>
          <p:nvPr/>
        </p:nvSpPr>
        <p:spPr bwMode="auto">
          <a:xfrm>
            <a:off x="457200" y="190500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47460" name="Title 1"/>
          <p:cNvSpPr txBox="1">
            <a:spLocks/>
          </p:cNvSpPr>
          <p:nvPr/>
        </p:nvSpPr>
        <p:spPr bwMode="auto">
          <a:xfrm>
            <a:off x="457200" y="685800"/>
            <a:ext cx="8229600" cy="1219200"/>
          </a:xfrm>
          <a:prstGeom prst="rect">
            <a:avLst/>
          </a:prstGeom>
          <a:noFill/>
          <a:ln w="9525">
            <a:noFill/>
            <a:miter lim="800000"/>
            <a:headEnd/>
            <a:tailEnd/>
          </a:ln>
        </p:spPr>
        <p:txBody>
          <a:bodyPr anchor="ctr"/>
          <a:lstStyle/>
          <a:p>
            <a:pPr algn="ctr">
              <a:defRPr/>
            </a:pPr>
            <a:r>
              <a:rPr lang="vi-VN" sz="2800" b="1" dirty="0">
                <a:latin typeface="Calibri (Body)"/>
              </a:rPr>
              <a:t>Negocierea </a:t>
            </a:r>
            <a:r>
              <a:rPr lang="ro-RO" sz="2800" b="1" dirty="0">
                <a:latin typeface="Calibri (Body)"/>
              </a:rPr>
              <a:t>fără</a:t>
            </a:r>
            <a:r>
              <a:rPr lang="vi-VN" sz="2800" b="1" dirty="0">
                <a:latin typeface="Calibri (Body)"/>
              </a:rPr>
              <a:t> publicarea prealabilă a unui anunț de participare </a:t>
            </a:r>
            <a:r>
              <a:rPr lang="ro-RO" sz="2800" b="1" dirty="0" smtClean="0">
                <a:latin typeface="Calibri (Body)"/>
              </a:rPr>
              <a:t>(art. 54)</a:t>
            </a:r>
            <a:endParaRPr lang="vi-VN" sz="2800" b="1" dirty="0">
              <a:latin typeface="Calibri (Body)"/>
            </a:endParaRPr>
          </a:p>
        </p:txBody>
      </p:sp>
      <p:sp>
        <p:nvSpPr>
          <p:cNvPr id="181252" name="Title 1"/>
          <p:cNvSpPr txBox="1">
            <a:spLocks/>
          </p:cNvSpPr>
          <p:nvPr/>
        </p:nvSpPr>
        <p:spPr bwMode="auto">
          <a:xfrm>
            <a:off x="457200" y="2286000"/>
            <a:ext cx="8229600" cy="4191000"/>
          </a:xfrm>
          <a:prstGeom prst="rect">
            <a:avLst/>
          </a:prstGeom>
          <a:noFill/>
          <a:ln w="9525">
            <a:noFill/>
            <a:miter lim="800000"/>
            <a:headEnd/>
            <a:tailEnd/>
          </a:ln>
        </p:spPr>
        <p:txBody>
          <a:bodyPr/>
          <a:lstStyle/>
          <a:p>
            <a:pPr>
              <a:lnSpc>
                <a:spcPct val="90000"/>
              </a:lnSpc>
              <a:spcBef>
                <a:spcPct val="35000"/>
              </a:spcBef>
            </a:pPr>
            <a:endParaRPr lang="ru-RU" sz="2000">
              <a:latin typeface="Calibri" pitchFamily="34" charset="0"/>
            </a:endParaRPr>
          </a:p>
        </p:txBody>
      </p:sp>
      <p:sp>
        <p:nvSpPr>
          <p:cNvPr id="147462" name="Rectangle 6"/>
          <p:cNvSpPr>
            <a:spLocks noChangeArrowheads="1"/>
          </p:cNvSpPr>
          <p:nvPr/>
        </p:nvSpPr>
        <p:spPr bwMode="auto">
          <a:xfrm>
            <a:off x="457200" y="1911350"/>
            <a:ext cx="8458200" cy="4939814"/>
          </a:xfrm>
          <a:prstGeom prst="rect">
            <a:avLst/>
          </a:prstGeom>
          <a:noFill/>
          <a:ln w="9525">
            <a:noFill/>
            <a:miter lim="800000"/>
            <a:headEnd/>
            <a:tailEnd/>
          </a:ln>
          <a:effectLst/>
        </p:spPr>
        <p:txBody>
          <a:bodyPr>
            <a:spAutoFit/>
          </a:bodyPr>
          <a:lstStyle/>
          <a:p>
            <a:pPr>
              <a:spcBef>
                <a:spcPts val="600"/>
              </a:spcBef>
              <a:spcAft>
                <a:spcPts val="600"/>
              </a:spcAft>
              <a:defRPr/>
            </a:pPr>
            <a:r>
              <a:rPr lang="ro-RO" sz="1900" dirty="0">
                <a:latin typeface="Calibri (Body)"/>
              </a:rPr>
              <a:t> </a:t>
            </a:r>
            <a:r>
              <a:rPr lang="vi-VN" sz="1900" dirty="0">
                <a:latin typeface="Calibri (Body)"/>
              </a:rPr>
              <a:t>Autoritatea contractantă </a:t>
            </a:r>
            <a:r>
              <a:rPr lang="vi-VN" sz="1900" b="1" dirty="0">
                <a:latin typeface="Calibri (Body)"/>
              </a:rPr>
              <a:t>are dreptul de a aplica </a:t>
            </a:r>
            <a:r>
              <a:rPr lang="vi-VN" sz="1900" dirty="0">
                <a:latin typeface="Calibri (Body)"/>
              </a:rPr>
              <a:t>procedura de negociere fără publicarea prealabilă a unui anunţ de participare numai </a:t>
            </a:r>
            <a:r>
              <a:rPr lang="vi-VN" sz="1900" b="1" dirty="0">
                <a:latin typeface="Calibri (Body)"/>
              </a:rPr>
              <a:t>în următoarele cazuri</a:t>
            </a:r>
            <a:r>
              <a:rPr lang="vi-VN" sz="1900" dirty="0">
                <a:latin typeface="Calibri (Body)"/>
              </a:rPr>
              <a:t>: </a:t>
            </a:r>
          </a:p>
          <a:p>
            <a:pPr marL="342900" indent="-342900">
              <a:spcBef>
                <a:spcPts val="600"/>
              </a:spcBef>
              <a:spcAft>
                <a:spcPts val="600"/>
              </a:spcAft>
              <a:buFont typeface="Arial" pitchFamily="34" charset="0"/>
              <a:buChar char="•"/>
              <a:defRPr/>
            </a:pPr>
            <a:r>
              <a:rPr lang="vi-VN" sz="1900" dirty="0">
                <a:latin typeface="Calibri (Body)"/>
              </a:rPr>
              <a:t>nicio ofertă sau nicio ofertă adecvată ori nicio candidatură nu a fost depusă ca răspuns la o procedură de licitație deschisă sau de licitație restrînsă atîta timp cît condiţiile iniţiale ale contractului nu sînt modificate în mod substantial;</a:t>
            </a:r>
          </a:p>
          <a:p>
            <a:pPr marL="342900" indent="-342900">
              <a:spcBef>
                <a:spcPts val="600"/>
              </a:spcBef>
              <a:spcAft>
                <a:spcPts val="600"/>
              </a:spcAft>
              <a:buFont typeface="Arial" pitchFamily="34" charset="0"/>
              <a:buChar char="•"/>
              <a:defRPr/>
            </a:pPr>
            <a:r>
              <a:rPr lang="vi-VN" sz="1900" dirty="0">
                <a:latin typeface="Calibri (Body)"/>
              </a:rPr>
              <a:t>într-o măsură strict necesară, din motive de maximă urgenţă ca urmare a unor evenimente imprevizibile pentru autoritatea contractantă în cauză. În acest caz, motivele invocate pentru a justifica urgenţa achiziţiei nu trebuie să reprezinte rezultatul neglijenţei autorităţii contractante</a:t>
            </a:r>
            <a:r>
              <a:rPr lang="ro-RO" sz="1900" dirty="0">
                <a:latin typeface="Calibri (Body)"/>
              </a:rPr>
              <a:t>;</a:t>
            </a:r>
            <a:endParaRPr lang="vi-VN" sz="1900" dirty="0">
              <a:latin typeface="Calibri (Body)"/>
            </a:endParaRPr>
          </a:p>
          <a:p>
            <a:pPr marL="342900" indent="-342900">
              <a:spcBef>
                <a:spcPts val="600"/>
              </a:spcBef>
              <a:spcAft>
                <a:spcPts val="600"/>
              </a:spcAft>
              <a:buFont typeface="Arial" pitchFamily="34" charset="0"/>
              <a:buChar char="•"/>
              <a:defRPr/>
            </a:pPr>
            <a:r>
              <a:rPr lang="vi-VN" sz="1900" dirty="0">
                <a:latin typeface="Calibri (Body)"/>
              </a:rPr>
              <a:t>din motive tehnice, de creaţie sau referitoare la protecţia drepturilor exclusive, un singur operator economic dispune de bunurile, lucrările şi serviciile necesare sau un singur operator economic are drepturi prioritare asupra lor şi nu există o altă alternativă.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08720"/>
            <a:ext cx="8458200" cy="4896544"/>
          </a:xfrm>
        </p:spPr>
        <p:txBody>
          <a:bodyPr/>
          <a:lstStyle/>
          <a:p>
            <a:pPr algn="ctr"/>
            <a:r>
              <a:rPr lang="vi-VN" sz="2800" b="1" dirty="0" smtClean="0">
                <a:solidFill>
                  <a:schemeClr val="tx1"/>
                </a:solidFill>
                <a:latin typeface="Calibri (Body)"/>
              </a:rPr>
              <a:t>Prezentarea dărilor de seamă privind desfășurarea procedurilor de achiziții publice</a:t>
            </a:r>
            <a:endParaRPr lang="ro-RO" sz="2800" b="1" dirty="0" smtClean="0">
              <a:solidFill>
                <a:schemeClr val="tx1"/>
              </a:solidFill>
              <a:latin typeface="Calibri (Body)"/>
            </a:endParaRPr>
          </a:p>
          <a:p>
            <a:pPr algn="ctr"/>
            <a:endParaRPr lang="vi-VN" sz="1000" dirty="0" smtClean="0">
              <a:solidFill>
                <a:schemeClr val="tx1"/>
              </a:solidFill>
              <a:latin typeface="Calibri (Body)"/>
            </a:endParaRPr>
          </a:p>
          <a:p>
            <a:pPr algn="just">
              <a:buFont typeface="Wingdings" pitchFamily="2" charset="2"/>
              <a:buChar char="Ø"/>
            </a:pPr>
            <a:r>
              <a:rPr lang="ro-RO" dirty="0" smtClean="0">
                <a:solidFill>
                  <a:schemeClr val="tx1"/>
                </a:solidFill>
                <a:latin typeface="Calibri (Body)"/>
              </a:rPr>
              <a:t> </a:t>
            </a:r>
            <a:r>
              <a:rPr lang="vi-VN" b="1" dirty="0" smtClean="0">
                <a:solidFill>
                  <a:schemeClr val="tx1"/>
                </a:solidFill>
                <a:latin typeface="Calibri (Body)"/>
              </a:rPr>
              <a:t>Darea de seamă </a:t>
            </a:r>
            <a:r>
              <a:rPr lang="vi-VN" dirty="0" smtClean="0">
                <a:solidFill>
                  <a:schemeClr val="tx1"/>
                </a:solidFill>
                <a:latin typeface="Calibri (Body)"/>
              </a:rPr>
              <a:t>privind procedura de achiziție publică, precum și darea de seamă privind anularea procedurii de achiziție publică sînt întocmite de către autoritatea contractantă și sînt prezentate către AAP în termen </a:t>
            </a:r>
            <a:r>
              <a:rPr lang="vi-VN" b="1" u="sng" dirty="0" smtClean="0">
                <a:solidFill>
                  <a:schemeClr val="tx1"/>
                </a:solidFill>
                <a:latin typeface="Calibri (Body)"/>
              </a:rPr>
              <a:t>de pînă la 5 zile</a:t>
            </a:r>
            <a:r>
              <a:rPr lang="vi-VN" dirty="0" smtClean="0">
                <a:solidFill>
                  <a:schemeClr val="tx1"/>
                </a:solidFill>
                <a:latin typeface="Calibri (Body)"/>
              </a:rPr>
              <a:t> de la data încheierii contractului</a:t>
            </a:r>
            <a:r>
              <a:rPr lang="ro-RO" dirty="0" smtClean="0">
                <a:solidFill>
                  <a:schemeClr val="tx1"/>
                </a:solidFill>
                <a:latin typeface="Calibri (Body)"/>
              </a:rPr>
              <a:t> de achiziție</a:t>
            </a:r>
            <a:r>
              <a:rPr lang="vi-VN" dirty="0" smtClean="0">
                <a:solidFill>
                  <a:schemeClr val="tx1"/>
                </a:solidFill>
                <a:latin typeface="Calibri (Body)"/>
              </a:rPr>
              <a:t> sau de la data emiterii deciziei de anulare a procedurii de achiziție publică.</a:t>
            </a:r>
            <a:endParaRPr lang="ro-RO" dirty="0" smtClean="0">
              <a:solidFill>
                <a:schemeClr val="tx1"/>
              </a:solidFill>
              <a:latin typeface="Calibri (Body)"/>
            </a:endParaRPr>
          </a:p>
          <a:p>
            <a:pPr algn="just"/>
            <a:endParaRPr lang="vi-VN" sz="1000" dirty="0" smtClean="0">
              <a:solidFill>
                <a:schemeClr val="tx1"/>
              </a:solidFill>
              <a:latin typeface="Calibri (Body)"/>
            </a:endParaRPr>
          </a:p>
          <a:p>
            <a:pPr algn="just">
              <a:buFont typeface="Wingdings" pitchFamily="2" charset="2"/>
              <a:buChar char="Ø"/>
            </a:pPr>
            <a:r>
              <a:rPr lang="ro-RO" dirty="0" smtClean="0">
                <a:solidFill>
                  <a:schemeClr val="tx1"/>
                </a:solidFill>
                <a:latin typeface="Calibri (Body)"/>
              </a:rPr>
              <a:t> </a:t>
            </a:r>
            <a:r>
              <a:rPr lang="vi-VN" dirty="0" smtClean="0">
                <a:solidFill>
                  <a:schemeClr val="tx1"/>
                </a:solidFill>
                <a:latin typeface="Calibri (Body)"/>
              </a:rPr>
              <a:t>Darea de seamă va fi prezentată </a:t>
            </a:r>
            <a:r>
              <a:rPr lang="vi-VN" b="1" u="sng" dirty="0" smtClean="0">
                <a:solidFill>
                  <a:schemeClr val="tx1"/>
                </a:solidFill>
                <a:latin typeface="Calibri (Body)"/>
              </a:rPr>
              <a:t>exclusiv</a:t>
            </a:r>
            <a:r>
              <a:rPr lang="vi-VN" dirty="0" smtClean="0">
                <a:solidFill>
                  <a:schemeClr val="tx1"/>
                </a:solidFill>
                <a:latin typeface="Calibri (Body)"/>
              </a:rPr>
              <a:t> </a:t>
            </a:r>
            <a:r>
              <a:rPr lang="vi-VN" b="1" dirty="0" smtClean="0">
                <a:solidFill>
                  <a:schemeClr val="tx1"/>
                </a:solidFill>
                <a:latin typeface="Calibri (Body)"/>
              </a:rPr>
              <a:t>prin poșta electronică</a:t>
            </a:r>
            <a:r>
              <a:rPr lang="vi-VN" dirty="0" smtClean="0">
                <a:solidFill>
                  <a:schemeClr val="tx1"/>
                </a:solidFill>
                <a:latin typeface="Calibri (Body)"/>
              </a:rPr>
              <a:t> la e-mail: </a:t>
            </a:r>
            <a:r>
              <a:rPr lang="vi-VN" dirty="0" smtClean="0">
                <a:solidFill>
                  <a:schemeClr val="tx1"/>
                </a:solidFill>
                <a:latin typeface="Calibri (Body)"/>
                <a:hlinkClick r:id="rId2"/>
              </a:rPr>
              <a:t>bap@tender.gov.md</a:t>
            </a:r>
            <a:r>
              <a:rPr lang="vi-VN" dirty="0" smtClean="0">
                <a:solidFill>
                  <a:schemeClr val="tx1"/>
                </a:solidFill>
                <a:latin typeface="Calibri (Body)"/>
              </a:rPr>
              <a:t>, utilizînd una din modalitățile de mai jos:</a:t>
            </a:r>
            <a:endParaRPr lang="vi-VN" dirty="0">
              <a:solidFill>
                <a:schemeClr val="tx1"/>
              </a:solidFill>
              <a:latin typeface="Calibri (Body)"/>
            </a:endParaRPr>
          </a:p>
        </p:txBody>
      </p:sp>
      <p:sp>
        <p:nvSpPr>
          <p:cNvPr id="4" name="Slide Number Placeholder 3"/>
          <p:cNvSpPr>
            <a:spLocks noGrp="1"/>
          </p:cNvSpPr>
          <p:nvPr>
            <p:ph type="sldNum" sz="quarter" idx="12"/>
          </p:nvPr>
        </p:nvSpPr>
        <p:spPr/>
        <p:txBody>
          <a:bodyPr/>
          <a:lstStyle/>
          <a:p>
            <a:fld id="{CB573DF2-9C6A-4FE4-8B41-1EB2FC9D0D81}" type="slidenum">
              <a:rPr lang="ro-RO" smtClean="0"/>
              <a:pPr/>
              <a:t>4</a:t>
            </a:fld>
            <a:endParaRPr lang="ro-RO"/>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83298" name="Title 1"/>
          <p:cNvSpPr txBox="1">
            <a:spLocks/>
          </p:cNvSpPr>
          <p:nvPr/>
        </p:nvSpPr>
        <p:spPr bwMode="auto">
          <a:xfrm>
            <a:off x="457200" y="190500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47460" name="Title 1"/>
          <p:cNvSpPr txBox="1">
            <a:spLocks/>
          </p:cNvSpPr>
          <p:nvPr/>
        </p:nvSpPr>
        <p:spPr bwMode="auto">
          <a:xfrm>
            <a:off x="457200" y="685800"/>
            <a:ext cx="8229600" cy="1219200"/>
          </a:xfrm>
          <a:prstGeom prst="rect">
            <a:avLst/>
          </a:prstGeom>
          <a:noFill/>
          <a:ln w="9525">
            <a:noFill/>
            <a:miter lim="800000"/>
            <a:headEnd/>
            <a:tailEnd/>
          </a:ln>
        </p:spPr>
        <p:txBody>
          <a:bodyPr anchor="ctr"/>
          <a:lstStyle/>
          <a:p>
            <a:pPr algn="ctr">
              <a:defRPr/>
            </a:pPr>
            <a:r>
              <a:rPr lang="en-US" sz="2800" b="1" dirty="0" err="1" smtClean="0">
                <a:latin typeface="Calibri (Body)"/>
              </a:rPr>
              <a:t>Achizi</a:t>
            </a:r>
            <a:r>
              <a:rPr lang="ro-RO" sz="2800" b="1" dirty="0" smtClean="0">
                <a:latin typeface="Calibri (Body)"/>
              </a:rPr>
              <a:t>țiile suplimentare </a:t>
            </a:r>
            <a:r>
              <a:rPr lang="ro-RO" sz="2800" b="1" smtClean="0">
                <a:latin typeface="Calibri (Body)"/>
              </a:rPr>
              <a:t>de lucrări </a:t>
            </a:r>
            <a:r>
              <a:rPr lang="ro-RO" sz="2800" b="1" dirty="0" smtClean="0">
                <a:latin typeface="Calibri (Body)"/>
              </a:rPr>
              <a:t>și servicii</a:t>
            </a:r>
            <a:endParaRPr lang="vi-VN" sz="2800" b="1" dirty="0">
              <a:latin typeface="Calibri (Body)"/>
            </a:endParaRPr>
          </a:p>
        </p:txBody>
      </p:sp>
      <p:sp>
        <p:nvSpPr>
          <p:cNvPr id="183300" name="Title 1"/>
          <p:cNvSpPr txBox="1">
            <a:spLocks/>
          </p:cNvSpPr>
          <p:nvPr/>
        </p:nvSpPr>
        <p:spPr bwMode="auto">
          <a:xfrm>
            <a:off x="457200" y="2286000"/>
            <a:ext cx="8229600" cy="4191000"/>
          </a:xfrm>
          <a:prstGeom prst="rect">
            <a:avLst/>
          </a:prstGeom>
          <a:noFill/>
          <a:ln w="9525">
            <a:noFill/>
            <a:miter lim="800000"/>
            <a:headEnd/>
            <a:tailEnd/>
          </a:ln>
        </p:spPr>
        <p:txBody>
          <a:bodyPr/>
          <a:lstStyle/>
          <a:p>
            <a:pPr>
              <a:lnSpc>
                <a:spcPct val="90000"/>
              </a:lnSpc>
              <a:spcBef>
                <a:spcPct val="35000"/>
              </a:spcBef>
            </a:pPr>
            <a:endParaRPr lang="ru-RU" sz="2000">
              <a:latin typeface="Calibri" pitchFamily="34" charset="0"/>
            </a:endParaRPr>
          </a:p>
        </p:txBody>
      </p:sp>
      <p:sp>
        <p:nvSpPr>
          <p:cNvPr id="147462" name="Rectangle 6"/>
          <p:cNvSpPr>
            <a:spLocks noChangeArrowheads="1"/>
          </p:cNvSpPr>
          <p:nvPr/>
        </p:nvSpPr>
        <p:spPr bwMode="auto">
          <a:xfrm>
            <a:off x="457200" y="1700808"/>
            <a:ext cx="8458200" cy="4862870"/>
          </a:xfrm>
          <a:prstGeom prst="rect">
            <a:avLst/>
          </a:prstGeom>
          <a:noFill/>
          <a:ln w="9525">
            <a:noFill/>
            <a:miter lim="800000"/>
            <a:headEnd/>
            <a:tailEnd/>
          </a:ln>
          <a:effectLst/>
        </p:spPr>
        <p:txBody>
          <a:bodyPr wrap="square">
            <a:spAutoFit/>
          </a:bodyPr>
          <a:lstStyle/>
          <a:p>
            <a:pPr>
              <a:spcBef>
                <a:spcPts val="600"/>
              </a:spcBef>
              <a:spcAft>
                <a:spcPts val="600"/>
              </a:spcAft>
              <a:defRPr/>
            </a:pPr>
            <a:r>
              <a:rPr lang="ro-RO" sz="2000" dirty="0">
                <a:latin typeface="Calibri (Body)"/>
              </a:rPr>
              <a:t> </a:t>
            </a:r>
            <a:r>
              <a:rPr lang="vi-VN" sz="2000" dirty="0">
                <a:latin typeface="Calibri (Body)"/>
              </a:rPr>
              <a:t>În cazul contractelor de achiziţii publice de </a:t>
            </a:r>
            <a:r>
              <a:rPr lang="vi-VN" sz="2000" b="1" dirty="0">
                <a:latin typeface="Calibri (Body)"/>
              </a:rPr>
              <a:t>lucrări şi servicii</a:t>
            </a:r>
            <a:r>
              <a:rPr lang="vi-VN" sz="2000" dirty="0">
                <a:latin typeface="Calibri (Body)"/>
              </a:rPr>
              <a:t>:</a:t>
            </a:r>
          </a:p>
          <a:p>
            <a:pPr marL="342900" indent="-342900">
              <a:spcBef>
                <a:spcPts val="600"/>
              </a:spcBef>
              <a:spcAft>
                <a:spcPts val="600"/>
              </a:spcAft>
              <a:buFont typeface="Wingdings" pitchFamily="2" charset="2"/>
              <a:buChar char="Ø"/>
              <a:defRPr/>
            </a:pPr>
            <a:r>
              <a:rPr lang="vi-VN" sz="2000" dirty="0">
                <a:latin typeface="Calibri (Body)"/>
              </a:rPr>
              <a:t>pentru lucrările sau serviciile </a:t>
            </a:r>
            <a:r>
              <a:rPr lang="vi-VN" sz="2000" b="1" dirty="0">
                <a:latin typeface="Calibri (Body)"/>
              </a:rPr>
              <a:t>suplimentare</a:t>
            </a:r>
            <a:r>
              <a:rPr lang="vi-VN" sz="2000" dirty="0">
                <a:latin typeface="Calibri (Body)"/>
              </a:rPr>
              <a:t> care nu sînt prevăzute în proiectul estimat iniţial şi nici în contractul iniţial şi care au devenit necesare pentru executarea lucrărilor sau prestarea serviciilor indicate în acestea, </a:t>
            </a:r>
            <a:r>
              <a:rPr lang="vi-VN" sz="2000" b="1" dirty="0">
                <a:latin typeface="Calibri (Body)"/>
              </a:rPr>
              <a:t>ca urmare a unei situaţii imprevizibile</a:t>
            </a:r>
            <a:r>
              <a:rPr lang="vi-VN" sz="2000" dirty="0">
                <a:latin typeface="Calibri (Body)"/>
              </a:rPr>
              <a:t>:</a:t>
            </a:r>
          </a:p>
          <a:p>
            <a:pPr marL="800100" lvl="1" indent="-342900">
              <a:spcBef>
                <a:spcPts val="600"/>
              </a:spcBef>
              <a:spcAft>
                <a:spcPts val="600"/>
              </a:spcAft>
              <a:buFont typeface="Arial" pitchFamily="34" charset="0"/>
              <a:buChar char="•"/>
              <a:defRPr/>
            </a:pPr>
            <a:r>
              <a:rPr lang="vi-VN" sz="2000" dirty="0">
                <a:latin typeface="Calibri (Body)"/>
              </a:rPr>
              <a:t>dacă lucrările sau serviciile suplimentare respective </a:t>
            </a:r>
            <a:r>
              <a:rPr lang="vi-VN" sz="2000" b="1" dirty="0">
                <a:latin typeface="Calibri (Body)"/>
              </a:rPr>
              <a:t>nu pot fi separate</a:t>
            </a:r>
            <a:r>
              <a:rPr lang="vi-VN" sz="2000" dirty="0">
                <a:latin typeface="Calibri (Body)"/>
              </a:rPr>
              <a:t>, din punct de vedere tehnic sau economic, de obiectul contractului iniţial fără a constitui un inconvenient major pentru autorităţile contractante; sau</a:t>
            </a:r>
          </a:p>
          <a:p>
            <a:pPr marL="800100" lvl="1" indent="-342900">
              <a:spcBef>
                <a:spcPts val="600"/>
              </a:spcBef>
              <a:spcAft>
                <a:spcPts val="600"/>
              </a:spcAft>
              <a:buFont typeface="Arial" pitchFamily="34" charset="0"/>
              <a:buChar char="•"/>
              <a:defRPr/>
            </a:pPr>
            <a:r>
              <a:rPr lang="vi-VN" sz="2000" dirty="0">
                <a:latin typeface="Calibri (Body)"/>
              </a:rPr>
              <a:t>dacă lucrările sau serviciile suplimentare respective, chiar dacă </a:t>
            </a:r>
            <a:r>
              <a:rPr lang="vi-VN" sz="2000" b="1" dirty="0">
                <a:latin typeface="Calibri (Body)"/>
              </a:rPr>
              <a:t>pot fi separate de obiectul contractului iniţial</a:t>
            </a:r>
            <a:r>
              <a:rPr lang="vi-VN" sz="2000" dirty="0">
                <a:latin typeface="Calibri (Body)"/>
              </a:rPr>
              <a:t>, sînt strict necesare pentru finalizarea acestuia. Valoarea cumulată a contractelor atribuite pentru lucrări sau servicii suplimentare nu trebuie să fie mai mare de </a:t>
            </a:r>
            <a:r>
              <a:rPr lang="vi-VN" sz="2000" b="1" dirty="0">
                <a:latin typeface="Calibri (Body)"/>
              </a:rPr>
              <a:t>15%</a:t>
            </a:r>
            <a:r>
              <a:rPr lang="vi-VN" sz="2000" dirty="0">
                <a:latin typeface="Calibri (Body)"/>
              </a:rPr>
              <a:t> din valoarea contractului iniţial</a:t>
            </a:r>
            <a:r>
              <a:rPr lang="ro-RO" sz="2000" dirty="0" smtClean="0">
                <a:latin typeface="Calibri (Body)"/>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p:cNvSpPr txBox="1">
            <a:spLocks/>
          </p:cNvSpPr>
          <p:nvPr/>
        </p:nvSpPr>
        <p:spPr bwMode="auto">
          <a:xfrm>
            <a:off x="490538" y="990600"/>
            <a:ext cx="8229600" cy="685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47460" name="Title 1"/>
          <p:cNvSpPr txBox="1">
            <a:spLocks/>
          </p:cNvSpPr>
          <p:nvPr/>
        </p:nvSpPr>
        <p:spPr bwMode="auto">
          <a:xfrm>
            <a:off x="457200" y="685800"/>
            <a:ext cx="8229600" cy="990600"/>
          </a:xfrm>
          <a:prstGeom prst="rect">
            <a:avLst/>
          </a:prstGeom>
          <a:noFill/>
          <a:ln w="9525">
            <a:noFill/>
            <a:miter lim="800000"/>
            <a:headEnd/>
            <a:tailEnd/>
          </a:ln>
        </p:spPr>
        <p:txBody>
          <a:bodyPr anchor="ctr"/>
          <a:lstStyle/>
          <a:p>
            <a:pPr algn="ctr">
              <a:defRPr/>
            </a:pPr>
            <a:endParaRPr lang="vi-VN" sz="3200" b="1" dirty="0">
              <a:solidFill>
                <a:schemeClr val="tx2">
                  <a:lumMod val="75000"/>
                </a:schemeClr>
              </a:solidFill>
              <a:latin typeface="Calibri" pitchFamily="34" charset="0"/>
            </a:endParaRPr>
          </a:p>
        </p:txBody>
      </p:sp>
      <p:sp>
        <p:nvSpPr>
          <p:cNvPr id="185347" name="Title 1"/>
          <p:cNvSpPr txBox="1">
            <a:spLocks/>
          </p:cNvSpPr>
          <p:nvPr/>
        </p:nvSpPr>
        <p:spPr bwMode="auto">
          <a:xfrm>
            <a:off x="457200" y="2286000"/>
            <a:ext cx="8229600" cy="4191000"/>
          </a:xfrm>
          <a:prstGeom prst="rect">
            <a:avLst/>
          </a:prstGeom>
          <a:noFill/>
          <a:ln w="9525">
            <a:noFill/>
            <a:miter lim="800000"/>
            <a:headEnd/>
            <a:tailEnd/>
          </a:ln>
        </p:spPr>
        <p:txBody>
          <a:bodyPr/>
          <a:lstStyle/>
          <a:p>
            <a:pPr>
              <a:lnSpc>
                <a:spcPct val="90000"/>
              </a:lnSpc>
              <a:spcBef>
                <a:spcPct val="35000"/>
              </a:spcBef>
            </a:pPr>
            <a:endParaRPr lang="ru-RU" sz="2000">
              <a:latin typeface="Calibri" pitchFamily="34" charset="0"/>
            </a:endParaRPr>
          </a:p>
        </p:txBody>
      </p:sp>
      <p:sp>
        <p:nvSpPr>
          <p:cNvPr id="147462" name="Rectangle 6"/>
          <p:cNvSpPr>
            <a:spLocks noChangeArrowheads="1"/>
          </p:cNvSpPr>
          <p:nvPr/>
        </p:nvSpPr>
        <p:spPr bwMode="auto">
          <a:xfrm>
            <a:off x="0" y="1484784"/>
            <a:ext cx="9144000" cy="5093702"/>
          </a:xfrm>
          <a:prstGeom prst="rect">
            <a:avLst/>
          </a:prstGeom>
          <a:noFill/>
          <a:ln w="9525">
            <a:noFill/>
            <a:miter lim="800000"/>
            <a:headEnd/>
            <a:tailEnd/>
          </a:ln>
          <a:effectLst/>
        </p:spPr>
        <p:txBody>
          <a:bodyPr wrap="square">
            <a:spAutoFit/>
          </a:bodyPr>
          <a:lstStyle/>
          <a:p>
            <a:pPr>
              <a:spcBef>
                <a:spcPts val="600"/>
              </a:spcBef>
              <a:spcAft>
                <a:spcPts val="600"/>
              </a:spcAft>
              <a:defRPr/>
            </a:pPr>
            <a:r>
              <a:rPr lang="ro-RO" sz="2000" dirty="0">
                <a:latin typeface="Calibri" pitchFamily="34" charset="0"/>
              </a:rPr>
              <a:t> </a:t>
            </a:r>
            <a:endParaRPr lang="vi-VN" sz="2000" b="1" dirty="0">
              <a:latin typeface="Calibri" pitchFamily="34" charset="0"/>
            </a:endParaRPr>
          </a:p>
          <a:p>
            <a:pPr marL="457200" indent="-457200">
              <a:spcBef>
                <a:spcPts val="0"/>
              </a:spcBef>
              <a:spcAft>
                <a:spcPts val="0"/>
              </a:spcAft>
              <a:buFont typeface="+mj-lt"/>
              <a:buAutoNum type="arabicPeriod"/>
              <a:defRPr/>
            </a:pPr>
            <a:r>
              <a:rPr lang="vi-VN" sz="2000" dirty="0">
                <a:latin typeface="Calibri" pitchFamily="34" charset="0"/>
              </a:rPr>
              <a:t>energia electrică, termică, gazele naturale, apa, serviciile de canalizare şi telefonie fixă, precum şi serviciile de transportare a deşeurilor menajere solide; </a:t>
            </a:r>
          </a:p>
          <a:p>
            <a:pPr marL="457200" indent="-457200">
              <a:spcBef>
                <a:spcPts val="0"/>
              </a:spcBef>
              <a:spcAft>
                <a:spcPts val="0"/>
              </a:spcAft>
              <a:buFont typeface="+mj-lt"/>
              <a:buAutoNum type="arabicPeriod"/>
              <a:defRPr/>
            </a:pPr>
            <a:r>
              <a:rPr lang="vi-VN" sz="2000" dirty="0">
                <a:latin typeface="Calibri" pitchFamily="34" charset="0"/>
              </a:rPr>
              <a:t>lemnele pentru încălzire; </a:t>
            </a:r>
          </a:p>
          <a:p>
            <a:pPr marL="457200" indent="-457200">
              <a:spcBef>
                <a:spcPts val="0"/>
              </a:spcBef>
              <a:spcAft>
                <a:spcPts val="0"/>
              </a:spcAft>
              <a:buFont typeface="+mj-lt"/>
              <a:buAutoNum type="arabicPeriod"/>
              <a:defRPr/>
            </a:pPr>
            <a:r>
              <a:rPr lang="vi-VN" sz="2000" dirty="0">
                <a:latin typeface="Calibri" pitchFamily="34" charset="0"/>
              </a:rPr>
              <a:t>locaţiunea şi arenda, încheiate de către autorităţile contractante pentru desfăşurarea activităţilor de serviciu ale acestora;</a:t>
            </a:r>
          </a:p>
          <a:p>
            <a:pPr marL="457200" indent="-457200">
              <a:spcBef>
                <a:spcPts val="0"/>
              </a:spcBef>
              <a:spcAft>
                <a:spcPts val="0"/>
              </a:spcAft>
              <a:buFont typeface="+mj-lt"/>
              <a:buAutoNum type="arabicPeriod"/>
              <a:defRPr/>
            </a:pPr>
            <a:r>
              <a:rPr lang="vi-VN" sz="2000" dirty="0">
                <a:latin typeface="Calibri" pitchFamily="34" charset="0"/>
              </a:rPr>
              <a:t>serviciile de pază de stat a căror contractare de către autorităţile contractante este obligatorie conform actelor normative;</a:t>
            </a:r>
          </a:p>
          <a:p>
            <a:pPr marL="457200" indent="-457200">
              <a:spcBef>
                <a:spcPts val="0"/>
              </a:spcBef>
              <a:spcAft>
                <a:spcPts val="0"/>
              </a:spcAft>
              <a:buFont typeface="+mj-lt"/>
              <a:buAutoNum type="arabicPeriod"/>
              <a:defRPr/>
            </a:pPr>
            <a:r>
              <a:rPr lang="vi-VN" sz="2000" dirty="0">
                <a:latin typeface="Calibri" pitchFamily="34" charset="0"/>
              </a:rPr>
              <a:t>serviciile medicale prestate de instituţiile medico-sanitare publice conform Catalogului tarifelor unice aprobat de Guvern;</a:t>
            </a:r>
          </a:p>
          <a:p>
            <a:pPr marL="457200" indent="-457200">
              <a:spcBef>
                <a:spcPts val="0"/>
              </a:spcBef>
              <a:spcAft>
                <a:spcPts val="0"/>
              </a:spcAft>
              <a:buFont typeface="+mj-lt"/>
              <a:buAutoNum type="arabicPeriod"/>
              <a:defRPr/>
            </a:pPr>
            <a:r>
              <a:rPr lang="vi-VN" sz="2000" dirty="0">
                <a:latin typeface="Calibri" pitchFamily="34" charset="0"/>
              </a:rPr>
              <a:t>serviciile de formare profesională continuă a cadrelor medicale şi farmaceutice prestate de instituţiile publice subordonate Ministerului Sănătăţii conform tarifelor aprobate de Guvern;</a:t>
            </a:r>
          </a:p>
          <a:p>
            <a:pPr marL="457200" indent="-457200">
              <a:spcBef>
                <a:spcPts val="0"/>
              </a:spcBef>
              <a:spcAft>
                <a:spcPts val="0"/>
              </a:spcAft>
              <a:buFont typeface="+mj-lt"/>
              <a:buAutoNum type="arabicPeriod"/>
              <a:defRPr/>
            </a:pPr>
            <a:r>
              <a:rPr lang="vi-VN" sz="2000" dirty="0">
                <a:latin typeface="Calibri" pitchFamily="34" charset="0"/>
              </a:rPr>
              <a:t>serviciile de elaborare a testelor pentru examenele de absolvire şi olimpiade în învăţămîntul primar şi preuniversitar, precum şi serviciile de evaluare şi examinare a acestora</a:t>
            </a:r>
            <a:r>
              <a:rPr lang="ro-RO" sz="2000" dirty="0">
                <a:latin typeface="Calibri" pitchFamily="34" charset="0"/>
              </a:rPr>
              <a:t>.</a:t>
            </a:r>
            <a:r>
              <a:rPr lang="vi-VN" sz="2000" dirty="0">
                <a:latin typeface="Calibri" pitchFamily="34" charset="0"/>
              </a:rPr>
              <a:t> </a:t>
            </a:r>
          </a:p>
        </p:txBody>
      </p:sp>
      <p:sp>
        <p:nvSpPr>
          <p:cNvPr id="6" name="Rectangle 5"/>
          <p:cNvSpPr/>
          <p:nvPr/>
        </p:nvSpPr>
        <p:spPr>
          <a:xfrm>
            <a:off x="539552" y="908720"/>
            <a:ext cx="8208912" cy="954107"/>
          </a:xfrm>
          <a:prstGeom prst="rect">
            <a:avLst/>
          </a:prstGeom>
        </p:spPr>
        <p:txBody>
          <a:bodyPr wrap="square">
            <a:spAutoFit/>
          </a:bodyPr>
          <a:lstStyle/>
          <a:p>
            <a:pPr algn="ctr"/>
            <a:r>
              <a:rPr lang="vi-VN" sz="2800" b="1" dirty="0" smtClean="0">
                <a:latin typeface="Calibri" pitchFamily="34" charset="0"/>
              </a:rPr>
              <a:t>Nu se prezintă spre înregistrare la </a:t>
            </a:r>
            <a:r>
              <a:rPr lang="ro-RO" sz="2800" b="1" dirty="0" smtClean="0">
                <a:latin typeface="Calibri" pitchFamily="34" charset="0"/>
              </a:rPr>
              <a:t>AAP</a:t>
            </a:r>
            <a:r>
              <a:rPr lang="vi-VN" sz="2800" b="1" dirty="0" smtClean="0">
                <a:latin typeface="Calibri" pitchFamily="34" charset="0"/>
              </a:rPr>
              <a:t>, contractele ale căror obiecte sînt:</a:t>
            </a:r>
            <a:endParaRPr lang="ro-RO"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08720"/>
            <a:ext cx="8458200" cy="5472608"/>
          </a:xfrm>
        </p:spPr>
        <p:txBody>
          <a:bodyPr/>
          <a:lstStyle/>
          <a:p>
            <a:pPr algn="just"/>
            <a:r>
              <a:rPr lang="vi-VN" dirty="0" smtClean="0">
                <a:solidFill>
                  <a:schemeClr val="tx1"/>
                </a:solidFill>
              </a:rPr>
              <a:t>a) </a:t>
            </a:r>
            <a:r>
              <a:rPr lang="ro-RO" dirty="0" smtClean="0">
                <a:solidFill>
                  <a:schemeClr val="tx1"/>
                </a:solidFill>
                <a:latin typeface="Arial (Body)"/>
              </a:rPr>
              <a:t>F</a:t>
            </a:r>
            <a:r>
              <a:rPr lang="vi-VN" dirty="0" smtClean="0">
                <a:solidFill>
                  <a:schemeClr val="tx1"/>
                </a:solidFill>
              </a:rPr>
              <a:t>ormatul </a:t>
            </a:r>
            <a:r>
              <a:rPr lang="vi-VN" b="1" dirty="0" smtClean="0">
                <a:solidFill>
                  <a:schemeClr val="tx1"/>
                </a:solidFill>
              </a:rPr>
              <a:t>Word</a:t>
            </a:r>
            <a:r>
              <a:rPr lang="vi-VN" dirty="0" smtClean="0">
                <a:solidFill>
                  <a:schemeClr val="tx1"/>
                </a:solidFill>
              </a:rPr>
              <a:t> a documentului </a:t>
            </a:r>
            <a:r>
              <a:rPr lang="vi-VN" b="1" dirty="0" smtClean="0">
                <a:solidFill>
                  <a:schemeClr val="tx1"/>
                </a:solidFill>
              </a:rPr>
              <a:t>semnat electronic</a:t>
            </a:r>
            <a:r>
              <a:rPr lang="vi-VN" dirty="0" smtClean="0">
                <a:solidFill>
                  <a:schemeClr val="tx1"/>
                </a:solidFill>
              </a:rPr>
              <a:t> (cu semnătură certificată cu certificat digital eliberat de centrul de telecomunicații Speciale sau ÎS ”Fiscservinform”)</a:t>
            </a:r>
            <a:endParaRPr lang="ro-RO" dirty="0" smtClean="0">
              <a:solidFill>
                <a:schemeClr val="tx1"/>
              </a:solidFill>
            </a:endParaRPr>
          </a:p>
          <a:p>
            <a:pPr algn="ctr"/>
            <a:r>
              <a:rPr lang="vi-VN" dirty="0" smtClean="0">
                <a:solidFill>
                  <a:schemeClr val="tx1"/>
                </a:solidFill>
              </a:rPr>
              <a:t> </a:t>
            </a:r>
            <a:r>
              <a:rPr lang="vi-VN" b="1" u="sng" dirty="0" smtClean="0">
                <a:solidFill>
                  <a:schemeClr val="tx1"/>
                </a:solidFill>
              </a:rPr>
              <a:t>sau</a:t>
            </a:r>
            <a:endParaRPr lang="vi-VN" dirty="0" smtClean="0">
              <a:solidFill>
                <a:schemeClr val="tx1"/>
              </a:solidFill>
            </a:endParaRPr>
          </a:p>
          <a:p>
            <a:pPr algn="just"/>
            <a:r>
              <a:rPr lang="vi-VN" dirty="0" smtClean="0">
                <a:solidFill>
                  <a:schemeClr val="tx1"/>
                </a:solidFill>
              </a:rPr>
              <a:t>b)  Darea de seamă </a:t>
            </a:r>
            <a:r>
              <a:rPr lang="vi-VN" b="1" dirty="0" smtClean="0">
                <a:solidFill>
                  <a:schemeClr val="tx1"/>
                </a:solidFill>
              </a:rPr>
              <a:t>semnată și ștampilată, scanată în format PDF </a:t>
            </a:r>
            <a:r>
              <a:rPr lang="vi-VN" dirty="0" smtClean="0">
                <a:solidFill>
                  <a:schemeClr val="tx1"/>
                </a:solidFill>
              </a:rPr>
              <a:t>(în cazul în care formatul Word al documentului nu poate fi semnat electronic).</a:t>
            </a:r>
            <a:endParaRPr lang="ro-RO" dirty="0" smtClean="0">
              <a:solidFill>
                <a:schemeClr val="tx1"/>
              </a:solidFill>
            </a:endParaRPr>
          </a:p>
          <a:p>
            <a:pPr algn="just"/>
            <a:endParaRPr lang="ro-RO" dirty="0" smtClean="0">
              <a:solidFill>
                <a:schemeClr val="tx1"/>
              </a:solidFill>
            </a:endParaRPr>
          </a:p>
          <a:p>
            <a:pPr algn="just"/>
            <a:endParaRPr lang="vi-VN" dirty="0" smtClean="0">
              <a:solidFill>
                <a:schemeClr val="tx1"/>
              </a:solidFill>
            </a:endParaRPr>
          </a:p>
          <a:p>
            <a:pPr algn="ctr"/>
            <a:r>
              <a:rPr lang="vi-VN" i="1" dirty="0" smtClean="0">
                <a:solidFill>
                  <a:schemeClr val="tx1"/>
                </a:solidFill>
              </a:rPr>
              <a:t>Atenție!!! Toate mesajele urmează să fie transmise de pe adresa electronică oficială a autorității contractante.</a:t>
            </a:r>
            <a:endParaRPr lang="vi-VN" i="1" dirty="0">
              <a:solidFill>
                <a:schemeClr val="tx1"/>
              </a:solidFill>
            </a:endParaRPr>
          </a:p>
        </p:txBody>
      </p:sp>
      <p:sp>
        <p:nvSpPr>
          <p:cNvPr id="4" name="Slide Number Placeholder 3"/>
          <p:cNvSpPr>
            <a:spLocks noGrp="1"/>
          </p:cNvSpPr>
          <p:nvPr>
            <p:ph type="sldNum" sz="quarter" idx="12"/>
          </p:nvPr>
        </p:nvSpPr>
        <p:spPr/>
        <p:txBody>
          <a:bodyPr/>
          <a:lstStyle/>
          <a:p>
            <a:fld id="{CB573DF2-9C6A-4FE4-8B41-1EB2FC9D0D81}" type="slidenum">
              <a:rPr lang="ro-RO" smtClean="0"/>
              <a:pPr/>
              <a:t>5</a:t>
            </a:fld>
            <a:endParaRPr lang="ro-RO"/>
          </a:p>
        </p:txBody>
      </p:sp>
      <p:sp>
        <p:nvSpPr>
          <p:cNvPr id="5" name="Subtitle 2"/>
          <p:cNvSpPr txBox="1">
            <a:spLocks/>
          </p:cNvSpPr>
          <p:nvPr/>
        </p:nvSpPr>
        <p:spPr>
          <a:xfrm>
            <a:off x="395536" y="764704"/>
            <a:ext cx="8458200" cy="914400"/>
          </a:xfrm>
          <a:prstGeom prst="rect">
            <a:avLst/>
          </a:prstGeom>
        </p:spPr>
        <p:txBody>
          <a:bodyPr anchor="b"/>
          <a:lstStyle/>
          <a:p>
            <a:pPr lvl="0" algn="ctr" eaLnBrk="0" hangingPunct="0">
              <a:spcBef>
                <a:spcPct val="20000"/>
              </a:spcBef>
            </a:pPr>
            <a:r>
              <a:rPr lang="ro-RO" sz="2800" b="1" dirty="0" smtClean="0">
                <a:latin typeface="Calibri (Body)"/>
              </a:rPr>
              <a:t>Modalitatea de prezentare a </a:t>
            </a:r>
            <a:r>
              <a:rPr lang="vi-VN" sz="2800" b="1" dirty="0" smtClean="0">
                <a:latin typeface="Calibri (Body)"/>
              </a:rPr>
              <a:t>dărilor de seamă</a:t>
            </a:r>
            <a:endParaRPr kumimoji="0" lang="ro-RO"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08720"/>
            <a:ext cx="8458200" cy="5328592"/>
          </a:xfrm>
        </p:spPr>
        <p:txBody>
          <a:bodyPr/>
          <a:lstStyle/>
          <a:p>
            <a:pPr algn="ctr"/>
            <a:r>
              <a:rPr lang="vi-VN" sz="2800" b="1" dirty="0" smtClean="0">
                <a:solidFill>
                  <a:schemeClr val="tx1"/>
                </a:solidFill>
                <a:latin typeface="Calibri (Body)"/>
              </a:rPr>
              <a:t>Înregistrarea contractelor la Trezoreria de Stat sau Trezoreriile teritoriale.</a:t>
            </a:r>
            <a:endParaRPr lang="ro-RO" sz="2800" b="1" dirty="0" smtClean="0">
              <a:solidFill>
                <a:schemeClr val="tx1"/>
              </a:solidFill>
              <a:latin typeface="Calibri (Body)"/>
            </a:endParaRPr>
          </a:p>
          <a:p>
            <a:pPr algn="ctr"/>
            <a:endParaRPr lang="vi-VN" sz="1000" dirty="0" smtClean="0">
              <a:solidFill>
                <a:schemeClr val="tx1"/>
              </a:solidFill>
              <a:latin typeface="Calibri (Body)"/>
            </a:endParaRPr>
          </a:p>
          <a:p>
            <a:pPr algn="just">
              <a:buFont typeface="Wingdings" pitchFamily="2" charset="2"/>
              <a:buChar char="Ø"/>
            </a:pPr>
            <a:r>
              <a:rPr lang="ro-RO" dirty="0" smtClean="0">
                <a:solidFill>
                  <a:schemeClr val="tx1"/>
                </a:solidFill>
                <a:latin typeface="Calibri (Body)"/>
              </a:rPr>
              <a:t> </a:t>
            </a:r>
            <a:r>
              <a:rPr lang="vi-VN" sz="2000" dirty="0" smtClean="0">
                <a:solidFill>
                  <a:schemeClr val="tx1"/>
                </a:solidFill>
                <a:latin typeface="Calibri (Body)"/>
              </a:rPr>
              <a:t>După prezentarea dării de seamă la AAP, contractul de achiziții publice poate fi prezentat la Trezorerie doar după ce informația privind contractul/contractele atribuit/atribuite a fost procesata de AAP si plasat</a:t>
            </a:r>
            <a:r>
              <a:rPr lang="ro-RO" sz="2000" dirty="0" smtClean="0">
                <a:solidFill>
                  <a:schemeClr val="tx1"/>
                </a:solidFill>
                <a:latin typeface="Calibri (Body)"/>
              </a:rPr>
              <a:t>ă</a:t>
            </a:r>
            <a:r>
              <a:rPr lang="vi-VN" sz="2000" dirty="0" smtClean="0">
                <a:solidFill>
                  <a:schemeClr val="tx1"/>
                </a:solidFill>
                <a:latin typeface="Calibri (Body)"/>
              </a:rPr>
              <a:t> pe pagina web a Agenției la </a:t>
            </a:r>
            <a:r>
              <a:rPr lang="ro-RO" sz="2000" dirty="0" smtClean="0">
                <a:solidFill>
                  <a:schemeClr val="tx1"/>
                </a:solidFill>
                <a:latin typeface="Calibri (Body)"/>
              </a:rPr>
              <a:t>R</a:t>
            </a:r>
            <a:r>
              <a:rPr lang="vi-VN" sz="2000" dirty="0" smtClean="0">
                <a:solidFill>
                  <a:schemeClr val="tx1"/>
                </a:solidFill>
                <a:latin typeface="Calibri (Body)"/>
              </a:rPr>
              <a:t>ubrica </a:t>
            </a:r>
            <a:r>
              <a:rPr lang="vi-VN" sz="2000" b="1" dirty="0" smtClean="0">
                <a:solidFill>
                  <a:schemeClr val="tx1"/>
                </a:solidFill>
                <a:latin typeface="Calibri (Body)"/>
              </a:rPr>
              <a:t>Contracte atribuite</a:t>
            </a:r>
            <a:r>
              <a:rPr lang="vi-VN" sz="2000" dirty="0" smtClean="0">
                <a:solidFill>
                  <a:schemeClr val="tx1"/>
                </a:solidFill>
                <a:latin typeface="Calibri (Body)"/>
              </a:rPr>
              <a:t>:</a:t>
            </a:r>
            <a:r>
              <a:rPr lang="ro-RO" sz="2000" dirty="0" smtClean="0">
                <a:solidFill>
                  <a:schemeClr val="tx1"/>
                </a:solidFill>
                <a:latin typeface="Calibri (Body)"/>
              </a:rPr>
              <a:t> </a:t>
            </a:r>
          </a:p>
          <a:p>
            <a:pPr algn="just"/>
            <a:endParaRPr lang="ro-RO" sz="1000" dirty="0" smtClean="0">
              <a:solidFill>
                <a:schemeClr val="tx1"/>
              </a:solidFill>
              <a:latin typeface="Calibri (Body)"/>
            </a:endParaRPr>
          </a:p>
          <a:p>
            <a:pPr algn="just"/>
            <a:r>
              <a:rPr lang="ro-RO" sz="2000" dirty="0" smtClean="0">
                <a:solidFill>
                  <a:schemeClr val="tx1"/>
                </a:solidFill>
                <a:latin typeface="Calibri (Body)"/>
              </a:rPr>
              <a:t> </a:t>
            </a:r>
            <a:r>
              <a:rPr lang="vi-VN" sz="2000" dirty="0" smtClean="0">
                <a:solidFill>
                  <a:schemeClr val="tx1"/>
                </a:solidFill>
                <a:latin typeface="Calibri (Body)"/>
                <a:hlinkClick r:id="rId2"/>
              </a:rPr>
              <a:t>http://tender.gov.md/ro/contracte-atribuite</a:t>
            </a:r>
            <a:r>
              <a:rPr lang="vi-VN" sz="2000" dirty="0" smtClean="0">
                <a:solidFill>
                  <a:schemeClr val="tx1"/>
                </a:solidFill>
                <a:latin typeface="Calibri (Body)"/>
              </a:rPr>
              <a:t>.</a:t>
            </a:r>
            <a:endParaRPr lang="ro-RO" sz="2000" dirty="0" smtClean="0">
              <a:solidFill>
                <a:schemeClr val="tx1"/>
              </a:solidFill>
              <a:latin typeface="Calibri (Body)"/>
            </a:endParaRPr>
          </a:p>
          <a:p>
            <a:pPr algn="just"/>
            <a:endParaRPr lang="vi-VN" sz="2000" dirty="0" smtClean="0">
              <a:solidFill>
                <a:schemeClr val="tx1"/>
              </a:solidFill>
              <a:latin typeface="Calibri (Body)"/>
            </a:endParaRPr>
          </a:p>
          <a:p>
            <a:pPr algn="just">
              <a:buFont typeface="Wingdings" pitchFamily="2" charset="2"/>
              <a:buChar char="Ø"/>
            </a:pPr>
            <a:r>
              <a:rPr lang="ro-RO" sz="2000" dirty="0" smtClean="0">
                <a:solidFill>
                  <a:schemeClr val="tx1"/>
                </a:solidFill>
                <a:latin typeface="Calibri (Body)"/>
              </a:rPr>
              <a:t> </a:t>
            </a:r>
            <a:r>
              <a:rPr lang="vi-VN" sz="2000" dirty="0" smtClean="0">
                <a:solidFill>
                  <a:schemeClr val="tx1"/>
                </a:solidFill>
                <a:latin typeface="Calibri (Body)"/>
              </a:rPr>
              <a:t>Atenție!!! Contractele de achiziții public</a:t>
            </a:r>
            <a:r>
              <a:rPr lang="ro-RO" sz="2000" dirty="0" smtClean="0">
                <a:solidFill>
                  <a:schemeClr val="tx1"/>
                </a:solidFill>
                <a:latin typeface="Calibri (Body)"/>
              </a:rPr>
              <a:t>e</a:t>
            </a:r>
            <a:r>
              <a:rPr lang="vi-VN" sz="2000" dirty="0" smtClean="0">
                <a:solidFill>
                  <a:schemeClr val="tx1"/>
                </a:solidFill>
                <a:latin typeface="Calibri (Body)"/>
              </a:rPr>
              <a:t> vor fi înregistrate de către Trezorerie </a:t>
            </a:r>
            <a:r>
              <a:rPr lang="vi-VN" sz="2000" b="1" u="sng" dirty="0" smtClean="0">
                <a:solidFill>
                  <a:schemeClr val="tx1"/>
                </a:solidFill>
                <a:latin typeface="Calibri (Body)"/>
              </a:rPr>
              <a:t>doar după</a:t>
            </a:r>
            <a:r>
              <a:rPr lang="vi-VN" sz="2000" dirty="0" smtClean="0">
                <a:solidFill>
                  <a:schemeClr val="tx1"/>
                </a:solidFill>
                <a:latin typeface="Calibri (Body)"/>
              </a:rPr>
              <a:t> plasarea de către </a:t>
            </a:r>
            <a:r>
              <a:rPr lang="ro-RO" sz="2000" dirty="0" smtClean="0">
                <a:solidFill>
                  <a:schemeClr val="tx1"/>
                </a:solidFill>
                <a:latin typeface="Calibri (Body)"/>
              </a:rPr>
              <a:t>AAP </a:t>
            </a:r>
            <a:r>
              <a:rPr lang="vi-VN" sz="2000" dirty="0" smtClean="0">
                <a:solidFill>
                  <a:schemeClr val="tx1"/>
                </a:solidFill>
                <a:latin typeface="Calibri (Body)"/>
              </a:rPr>
              <a:t>a informației privind prezentarea și examinarea dării de seamă.</a:t>
            </a:r>
            <a:endParaRPr lang="ro-RO" sz="2000" dirty="0" smtClean="0">
              <a:solidFill>
                <a:schemeClr val="tx1"/>
              </a:solidFill>
              <a:latin typeface="Calibri (Body)"/>
            </a:endParaRPr>
          </a:p>
          <a:p>
            <a:pPr algn="just"/>
            <a:endParaRPr lang="ro-RO" sz="1000" dirty="0" smtClean="0">
              <a:solidFill>
                <a:schemeClr val="tx1"/>
              </a:solidFill>
              <a:latin typeface="Calibri (Body)"/>
            </a:endParaRPr>
          </a:p>
          <a:p>
            <a:pPr algn="just">
              <a:buFont typeface="Wingdings" pitchFamily="2" charset="2"/>
              <a:buChar char="Ø"/>
            </a:pPr>
            <a:r>
              <a:rPr lang="vi-VN" sz="2000" dirty="0" smtClean="0">
                <a:solidFill>
                  <a:schemeClr val="tx1"/>
                </a:solidFill>
                <a:latin typeface="Calibri (Body)"/>
              </a:rPr>
              <a:t>Pentru autoritățile contractante care desfășoară procedurile de achiziții publice prin intermediul </a:t>
            </a:r>
            <a:r>
              <a:rPr lang="vi-VN" sz="2000" b="1" dirty="0" smtClean="0">
                <a:solidFill>
                  <a:schemeClr val="tx1"/>
                </a:solidFill>
                <a:latin typeface="Calibri (Body)"/>
              </a:rPr>
              <a:t>SIA ”Registrul de Stat al Achizițiilor Publice”</a:t>
            </a:r>
            <a:r>
              <a:rPr lang="ro-RO" sz="2000" dirty="0" smtClean="0">
                <a:solidFill>
                  <a:schemeClr val="tx1"/>
                </a:solidFill>
                <a:latin typeface="Calibri (Body)"/>
              </a:rPr>
              <a:t>,</a:t>
            </a:r>
            <a:r>
              <a:rPr lang="vi-VN" sz="2000" dirty="0" smtClean="0">
                <a:solidFill>
                  <a:schemeClr val="tx1"/>
                </a:solidFill>
                <a:latin typeface="Calibri (Body)"/>
              </a:rPr>
              <a:t> modalitatea de desfășurare a acestora rămâne neschimbată.</a:t>
            </a:r>
          </a:p>
        </p:txBody>
      </p:sp>
      <p:sp>
        <p:nvSpPr>
          <p:cNvPr id="4" name="Slide Number Placeholder 3"/>
          <p:cNvSpPr>
            <a:spLocks noGrp="1"/>
          </p:cNvSpPr>
          <p:nvPr>
            <p:ph type="sldNum" sz="quarter" idx="12"/>
          </p:nvPr>
        </p:nvSpPr>
        <p:spPr/>
        <p:txBody>
          <a:bodyPr/>
          <a:lstStyle/>
          <a:p>
            <a:fld id="{CB573DF2-9C6A-4FE4-8B41-1EB2FC9D0D81}" type="slidenum">
              <a:rPr lang="ro-RO" smtClean="0"/>
              <a:pPr/>
              <a:t>6</a:t>
            </a:fld>
            <a:endParaRPr lang="ro-R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916832"/>
            <a:ext cx="8496944" cy="4464496"/>
          </a:xfrm>
        </p:spPr>
        <p:txBody>
          <a:bodyPr/>
          <a:lstStyle/>
          <a:p>
            <a:pPr algn="just">
              <a:buFont typeface="Wingdings" pitchFamily="2" charset="2"/>
              <a:buChar char="Ø"/>
            </a:pPr>
            <a:r>
              <a:rPr lang="ro-RO" sz="2200" b="1" dirty="0" smtClean="0">
                <a:solidFill>
                  <a:schemeClr val="tx1"/>
                </a:solidFill>
                <a:latin typeface="Calibri (Body)"/>
              </a:rPr>
              <a:t> Hotărîrea Guvernului nr. 667 din 27 mai 2016</a:t>
            </a:r>
            <a:r>
              <a:rPr lang="ro-RO" sz="2200" dirty="0" smtClean="0">
                <a:solidFill>
                  <a:schemeClr val="tx1"/>
                </a:solidFill>
                <a:latin typeface="Calibri (Body)"/>
              </a:rPr>
              <a:t> privind aprobarea </a:t>
            </a:r>
            <a:r>
              <a:rPr lang="ro-RO" sz="2200" i="1" dirty="0" smtClean="0">
                <a:solidFill>
                  <a:schemeClr val="tx1"/>
                </a:solidFill>
                <a:latin typeface="Calibri (Body)"/>
              </a:rPr>
              <a:t>Regulamentului cu privire la activitatea grupului de lucru pentru achiziţii.</a:t>
            </a:r>
          </a:p>
          <a:p>
            <a:pPr marL="342900" indent="-342900">
              <a:spcBef>
                <a:spcPts val="600"/>
              </a:spcBef>
              <a:spcAft>
                <a:spcPts val="600"/>
              </a:spcAft>
              <a:buFont typeface="Wingdings" pitchFamily="2" charset="2"/>
              <a:buChar char="Ø"/>
            </a:pPr>
            <a:r>
              <a:rPr lang="vi-VN" sz="2200" b="1" dirty="0" smtClean="0">
                <a:solidFill>
                  <a:schemeClr val="tx1"/>
                </a:solidFill>
                <a:latin typeface="Calibri (Body)"/>
              </a:rPr>
              <a:t>Grupul de lucru </a:t>
            </a:r>
            <a:r>
              <a:rPr lang="vi-VN" sz="2200" dirty="0" smtClean="0">
                <a:solidFill>
                  <a:schemeClr val="tx1"/>
                </a:solidFill>
                <a:latin typeface="Calibri (Body)"/>
              </a:rPr>
              <a:t>reprezintă un grup de specialişti în cadrul autorităţii contractante care iniţiază şi desfăşoară proceduri de achiziţie publică pentru satisfacerea necesităţilor autorităţii contractante sau asociaţiei de autorităţi contractante.</a:t>
            </a:r>
            <a:endParaRPr lang="ro-RO" sz="2200" dirty="0" smtClean="0">
              <a:solidFill>
                <a:schemeClr val="tx1"/>
              </a:solidFill>
              <a:latin typeface="Calibri (Body)"/>
            </a:endParaRPr>
          </a:p>
          <a:p>
            <a:pPr marL="342900" indent="-342900">
              <a:spcBef>
                <a:spcPts val="600"/>
              </a:spcBef>
              <a:spcAft>
                <a:spcPts val="600"/>
              </a:spcAft>
              <a:buFont typeface="Wingdings" pitchFamily="2" charset="2"/>
              <a:buChar char="Ø"/>
            </a:pPr>
            <a:r>
              <a:rPr lang="ro-RO" sz="2200" dirty="0" smtClean="0">
                <a:solidFill>
                  <a:schemeClr val="tx1"/>
                </a:solidFill>
                <a:latin typeface="Calibri (Body)"/>
              </a:rPr>
              <a:t>Autoritatea contractantă poate crea </a:t>
            </a:r>
            <a:r>
              <a:rPr lang="ro-RO" sz="2200" b="1" dirty="0" smtClean="0">
                <a:solidFill>
                  <a:schemeClr val="tx1"/>
                </a:solidFill>
                <a:latin typeface="Calibri (Body)"/>
              </a:rPr>
              <a:t>mai multe grupuri de lucru </a:t>
            </a:r>
            <a:r>
              <a:rPr lang="ro-RO" sz="2200" dirty="0" smtClean="0">
                <a:solidFill>
                  <a:schemeClr val="tx1"/>
                </a:solidFill>
                <a:latin typeface="Calibri (Body)"/>
              </a:rPr>
              <a:t>pentru achiziţii, în funcţie de domeniul în care se efectuează achiziţia.</a:t>
            </a:r>
          </a:p>
          <a:p>
            <a:pPr marL="342900" indent="-342900">
              <a:spcBef>
                <a:spcPts val="600"/>
              </a:spcBef>
              <a:spcAft>
                <a:spcPts val="600"/>
              </a:spcAft>
              <a:buFont typeface="Wingdings" pitchFamily="2" charset="2"/>
              <a:buChar char="Ø"/>
            </a:pPr>
            <a:r>
              <a:rPr lang="vi-VN" sz="2200" dirty="0" smtClean="0">
                <a:solidFill>
                  <a:schemeClr val="tx1"/>
                </a:solidFill>
                <a:latin typeface="Calibri (Body)"/>
              </a:rPr>
              <a:t>Grupul de lucru se formează printr-o </a:t>
            </a:r>
            <a:r>
              <a:rPr lang="vi-VN" sz="2200" b="1" dirty="0" smtClean="0">
                <a:solidFill>
                  <a:schemeClr val="tx1"/>
                </a:solidFill>
                <a:latin typeface="Calibri (Body)"/>
              </a:rPr>
              <a:t>decizie specială (ordin) </a:t>
            </a:r>
            <a:r>
              <a:rPr lang="vi-VN" sz="2200" dirty="0" smtClean="0">
                <a:solidFill>
                  <a:schemeClr val="tx1"/>
                </a:solidFill>
                <a:latin typeface="Calibri (Body)"/>
              </a:rPr>
              <a:t>sau </a:t>
            </a:r>
            <a:r>
              <a:rPr lang="vi-VN" sz="2200" b="1" dirty="0" smtClean="0">
                <a:solidFill>
                  <a:schemeClr val="tx1"/>
                </a:solidFill>
                <a:latin typeface="Calibri (Body)"/>
              </a:rPr>
              <a:t>dispoziţie</a:t>
            </a:r>
            <a:r>
              <a:rPr lang="vi-VN" sz="2200" dirty="0" smtClean="0">
                <a:solidFill>
                  <a:schemeClr val="tx1"/>
                </a:solidFill>
                <a:latin typeface="Calibri (Body)"/>
              </a:rPr>
              <a:t> emisă de</a:t>
            </a:r>
            <a:r>
              <a:rPr lang="ro-RO" sz="2200" dirty="0" smtClean="0">
                <a:solidFill>
                  <a:schemeClr val="tx1"/>
                </a:solidFill>
                <a:latin typeface="Calibri (Body)"/>
              </a:rPr>
              <a:t> </a:t>
            </a:r>
            <a:r>
              <a:rPr lang="vi-VN" sz="2200" dirty="0" smtClean="0">
                <a:solidFill>
                  <a:schemeClr val="tx1"/>
                </a:solidFill>
                <a:latin typeface="Calibri (Body)"/>
              </a:rPr>
              <a:t>conducătorul autorităţii contractante.</a:t>
            </a:r>
            <a:endParaRPr lang="ro-RO" sz="2200" b="1" i="1" dirty="0" smtClean="0">
              <a:solidFill>
                <a:schemeClr val="tx1"/>
              </a:solidFill>
              <a:latin typeface="Calibri (Body)"/>
            </a:endParaRPr>
          </a:p>
        </p:txBody>
      </p:sp>
      <p:sp>
        <p:nvSpPr>
          <p:cNvPr id="4" name="Slide Number Placeholder 3"/>
          <p:cNvSpPr>
            <a:spLocks noGrp="1"/>
          </p:cNvSpPr>
          <p:nvPr>
            <p:ph type="sldNum" sz="quarter" idx="12"/>
          </p:nvPr>
        </p:nvSpPr>
        <p:spPr/>
        <p:txBody>
          <a:bodyPr/>
          <a:lstStyle/>
          <a:p>
            <a:fld id="{CB573DF2-9C6A-4FE4-8B41-1EB2FC9D0D81}" type="slidenum">
              <a:rPr lang="ro-RO" smtClean="0"/>
              <a:pPr/>
              <a:t>7</a:t>
            </a:fld>
            <a:endParaRPr lang="ro-RO"/>
          </a:p>
        </p:txBody>
      </p:sp>
      <p:sp>
        <p:nvSpPr>
          <p:cNvPr id="6" name="Title 1"/>
          <p:cNvSpPr txBox="1">
            <a:spLocks/>
          </p:cNvSpPr>
          <p:nvPr/>
        </p:nvSpPr>
        <p:spPr>
          <a:xfrm>
            <a:off x="457200" y="908720"/>
            <a:ext cx="8229600" cy="767680"/>
          </a:xfrm>
          <a:prstGeom prst="rect">
            <a:avLst/>
          </a:prstGeom>
        </p:spPr>
        <p:txBody>
          <a:bodyPr anchor="ctr"/>
          <a:lstStyle>
            <a:lvl1pPr algn="l" defTabSz="914400" rtl="0" eaLnBrk="1" latinLnBrk="0" hangingPunct="1">
              <a:spcBef>
                <a:spcPct val="0"/>
              </a:spcBef>
              <a:buNone/>
              <a:defRPr sz="4000" b="1" kern="1200">
                <a:solidFill>
                  <a:schemeClr val="tx1"/>
                </a:solidFill>
                <a:latin typeface="+mj-lt"/>
                <a:ea typeface="+mj-ea"/>
                <a:cs typeface="+mj-cs"/>
              </a:defRPr>
            </a:lvl1pPr>
          </a:lstStyle>
          <a:p>
            <a:pPr algn="ctr" fontAlgn="auto">
              <a:spcAft>
                <a:spcPts val="0"/>
              </a:spcAft>
              <a:defRPr/>
            </a:pPr>
            <a:r>
              <a:rPr lang="ro-RO" sz="2800" dirty="0">
                <a:latin typeface="Calibri (Body)"/>
              </a:rPr>
              <a:t>Grupul de lucru pentru achiziții </a:t>
            </a:r>
            <a:r>
              <a:rPr lang="ro-RO" sz="2800" dirty="0" smtClean="0">
                <a:latin typeface="Calibri (Body)"/>
              </a:rPr>
              <a:t>publice</a:t>
            </a:r>
            <a:endParaRPr lang="en-US" sz="2800" dirty="0">
              <a:latin typeface="Calibri (Body)"/>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1266"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1268" name="Title 1"/>
          <p:cNvSpPr txBox="1">
            <a:spLocks/>
          </p:cNvSpPr>
          <p:nvPr/>
        </p:nvSpPr>
        <p:spPr bwMode="auto">
          <a:xfrm>
            <a:off x="457200" y="1916832"/>
            <a:ext cx="8229600" cy="4712568"/>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Ø"/>
            </a:pPr>
            <a:r>
              <a:rPr lang="vi-VN" sz="2000" dirty="0" smtClean="0">
                <a:latin typeface="Calibri (Body)"/>
              </a:rPr>
              <a:t>Grupul de lucru este format din </a:t>
            </a:r>
            <a:r>
              <a:rPr lang="vi-VN" sz="2000" b="1" dirty="0" smtClean="0">
                <a:latin typeface="Calibri (Body)"/>
              </a:rPr>
              <a:t>cel puţin 5 membri</a:t>
            </a:r>
            <a:r>
              <a:rPr lang="vi-VN" sz="2000" dirty="0" smtClean="0">
                <a:latin typeface="Calibri (Body)"/>
              </a:rPr>
              <a:t>, </a:t>
            </a:r>
            <a:r>
              <a:rPr lang="it-IT" sz="2000" dirty="0" smtClean="0">
                <a:latin typeface="Calibri (Body)"/>
              </a:rPr>
              <a:t>iar în cazuri temeinic justificate, </a:t>
            </a:r>
            <a:r>
              <a:rPr lang="it-IT" sz="2000" b="1" dirty="0" smtClean="0">
                <a:latin typeface="Calibri (Body)"/>
              </a:rPr>
              <a:t>din cel puțin 3 membri</a:t>
            </a:r>
            <a:r>
              <a:rPr lang="ro-RO" sz="2000" dirty="0" smtClean="0">
                <a:latin typeface="Calibri (Body)"/>
              </a:rPr>
              <a:t>, </a:t>
            </a:r>
            <a:r>
              <a:rPr lang="vi-VN" sz="2000" dirty="0" smtClean="0">
                <a:latin typeface="Calibri (Body)"/>
              </a:rPr>
              <a:t>unul dintre aceştia fiind numit </a:t>
            </a:r>
            <a:r>
              <a:rPr lang="vi-VN" sz="2000" b="1" dirty="0" smtClean="0">
                <a:latin typeface="Calibri (Body)"/>
              </a:rPr>
              <a:t>conducătorul</a:t>
            </a:r>
            <a:r>
              <a:rPr lang="vi-VN" sz="2000" dirty="0" smtClean="0">
                <a:latin typeface="Calibri (Body)"/>
              </a:rPr>
              <a:t> grupului de lucru</a:t>
            </a:r>
            <a:r>
              <a:rPr lang="ro-RO" sz="2000" dirty="0" smtClean="0">
                <a:latin typeface="Calibri (Body)"/>
              </a:rPr>
              <a:t> </a:t>
            </a:r>
            <a:r>
              <a:rPr lang="pt-BR" sz="2000" dirty="0" smtClean="0">
                <a:latin typeface="Calibri (Body)"/>
              </a:rPr>
              <a:t>şi </a:t>
            </a:r>
            <a:r>
              <a:rPr lang="pt-BR" sz="2000" b="1" dirty="0" smtClean="0">
                <a:latin typeface="Calibri (Body)"/>
              </a:rPr>
              <a:t>secretarul </a:t>
            </a:r>
            <a:r>
              <a:rPr lang="pt-BR" sz="2000" dirty="0" smtClean="0">
                <a:latin typeface="Calibri (Body)"/>
              </a:rPr>
              <a:t>grupului de lucru</a:t>
            </a:r>
            <a:r>
              <a:rPr lang="vi-VN" sz="2000" dirty="0" smtClean="0">
                <a:latin typeface="Calibri (Body)"/>
              </a:rPr>
              <a:t>.</a:t>
            </a:r>
          </a:p>
          <a:p>
            <a:pPr marL="342900" indent="-342900">
              <a:spcBef>
                <a:spcPts val="1200"/>
              </a:spcBef>
              <a:spcAft>
                <a:spcPts val="1200"/>
              </a:spcAft>
              <a:buFont typeface="Wingdings" pitchFamily="2" charset="2"/>
              <a:buChar char="Ø"/>
            </a:pPr>
            <a:r>
              <a:rPr lang="vi-VN" sz="2000" dirty="0" smtClean="0">
                <a:latin typeface="Calibri (Body)"/>
              </a:rPr>
              <a:t>Pe parcursul activităţii grupului de lucru, în calitate de </a:t>
            </a:r>
            <a:r>
              <a:rPr lang="vi-VN" sz="2000" b="1" dirty="0" smtClean="0">
                <a:latin typeface="Calibri (Body)"/>
              </a:rPr>
              <a:t>membri</a:t>
            </a:r>
            <a:r>
              <a:rPr lang="vi-VN" sz="2000" dirty="0" smtClean="0">
                <a:latin typeface="Calibri (Body)"/>
              </a:rPr>
              <a:t>, pot fi antrenaţi, prin scrisoare, </a:t>
            </a:r>
            <a:r>
              <a:rPr lang="vi-VN" sz="2000" b="1" dirty="0" smtClean="0">
                <a:latin typeface="Calibri (Body)"/>
              </a:rPr>
              <a:t>consultanţi - specialişti/experţi în domeniul</a:t>
            </a:r>
            <a:r>
              <a:rPr lang="vi-VN" sz="2000" dirty="0" smtClean="0">
                <a:latin typeface="Calibri (Body)"/>
              </a:rPr>
              <a:t> în care se efectuează achiziţia, aceştia din urmă avînd </a:t>
            </a:r>
            <a:r>
              <a:rPr lang="vi-VN" sz="2000" b="1" dirty="0" smtClean="0">
                <a:latin typeface="Calibri (Body)"/>
              </a:rPr>
              <a:t>drept de vot</a:t>
            </a:r>
            <a:r>
              <a:rPr lang="vi-VN" sz="2000" dirty="0" smtClean="0">
                <a:latin typeface="Calibri (Body)"/>
              </a:rPr>
              <a:t> doar în cazurile expres prevăzute în decizia (ordinul) sau dispoziția de constituire a grupului de lucru</a:t>
            </a:r>
            <a:r>
              <a:rPr lang="ro-RO" sz="2000" dirty="0" smtClean="0">
                <a:latin typeface="Calibri (Body)"/>
              </a:rPr>
              <a:t>.</a:t>
            </a:r>
          </a:p>
          <a:p>
            <a:pPr marL="342900" indent="-342900">
              <a:spcBef>
                <a:spcPts val="1200"/>
              </a:spcBef>
              <a:spcAft>
                <a:spcPts val="1200"/>
              </a:spcAft>
              <a:buFont typeface="Wingdings" pitchFamily="2" charset="2"/>
              <a:buChar char="Ø"/>
            </a:pPr>
            <a:r>
              <a:rPr lang="vi-VN" sz="2000" dirty="0" smtClean="0">
                <a:latin typeface="Calibri (Body)"/>
              </a:rPr>
              <a:t>Autoritatea contractantă va include obligatoriu în componența grupului de lucru reprezentanți ai</a:t>
            </a:r>
            <a:r>
              <a:rPr lang="vi-VN" sz="2000" b="1" dirty="0" smtClean="0">
                <a:latin typeface="Calibri (Body)"/>
              </a:rPr>
              <a:t> societății civile </a:t>
            </a:r>
            <a:r>
              <a:rPr lang="vi-VN" sz="2000" dirty="0" smtClean="0">
                <a:latin typeface="Calibri (Body)"/>
              </a:rPr>
              <a:t>în cazul în care a fost depusă </a:t>
            </a:r>
            <a:r>
              <a:rPr lang="vi-VN" sz="2000" b="1" dirty="0" smtClean="0">
                <a:latin typeface="Calibri (Body)"/>
              </a:rPr>
              <a:t>o cerere scrisă </a:t>
            </a:r>
            <a:r>
              <a:rPr lang="vi-VN" sz="2000" dirty="0" smtClean="0">
                <a:latin typeface="Calibri (Body)"/>
              </a:rPr>
              <a:t>în acest sens </a:t>
            </a:r>
            <a:r>
              <a:rPr lang="vi-VN" sz="2000" b="1" dirty="0" smtClean="0">
                <a:latin typeface="Calibri (Body)"/>
              </a:rPr>
              <a:t>cu două zile pînă la data-limită de depunere a ofertelor</a:t>
            </a:r>
            <a:r>
              <a:rPr lang="ro-RO" sz="2000" dirty="0" smtClean="0">
                <a:latin typeface="Calibri (Body)"/>
              </a:rPr>
              <a:t>.</a:t>
            </a:r>
          </a:p>
        </p:txBody>
      </p:sp>
      <p:sp>
        <p:nvSpPr>
          <p:cNvPr id="6" name="Title 1"/>
          <p:cNvSpPr txBox="1">
            <a:spLocks/>
          </p:cNvSpPr>
          <p:nvPr/>
        </p:nvSpPr>
        <p:spPr>
          <a:xfrm>
            <a:off x="457200" y="908720"/>
            <a:ext cx="8229600" cy="767680"/>
          </a:xfrm>
          <a:prstGeom prst="rect">
            <a:avLst/>
          </a:prstGeom>
        </p:spPr>
        <p:txBody>
          <a:bodyPr anchor="ctr"/>
          <a:lstStyle>
            <a:lvl1pPr algn="l" defTabSz="914400" rtl="0" eaLnBrk="1" latinLnBrk="0" hangingPunct="1">
              <a:spcBef>
                <a:spcPct val="0"/>
              </a:spcBef>
              <a:buNone/>
              <a:defRPr sz="4000" b="1" kern="1200">
                <a:solidFill>
                  <a:schemeClr val="tx1"/>
                </a:solidFill>
                <a:latin typeface="+mj-lt"/>
                <a:ea typeface="+mj-ea"/>
                <a:cs typeface="+mj-cs"/>
              </a:defRPr>
            </a:lvl1pPr>
          </a:lstStyle>
          <a:p>
            <a:pPr algn="ctr" fontAlgn="auto">
              <a:spcAft>
                <a:spcPts val="0"/>
              </a:spcAft>
              <a:defRPr/>
            </a:pPr>
            <a:r>
              <a:rPr lang="ro-RO" sz="2800" dirty="0" smtClean="0">
                <a:latin typeface="Calibri (Body)"/>
              </a:rPr>
              <a:t>Componența grupului </a:t>
            </a:r>
            <a:r>
              <a:rPr lang="ro-RO" sz="2800" dirty="0">
                <a:latin typeface="Calibri (Body)"/>
              </a:rPr>
              <a:t>de lucru pentru achiziții </a:t>
            </a:r>
            <a:r>
              <a:rPr lang="ro-RO" sz="2800" dirty="0" smtClean="0">
                <a:latin typeface="Calibri (Body)"/>
              </a:rPr>
              <a:t>publice</a:t>
            </a:r>
            <a:endParaRPr lang="en-US" sz="2800" dirty="0">
              <a:latin typeface="Calibri (Body)"/>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txBox="1">
            <a:spLocks/>
          </p:cNvSpPr>
          <p:nvPr/>
        </p:nvSpPr>
        <p:spPr bwMode="auto">
          <a:xfrm>
            <a:off x="515938" y="844550"/>
            <a:ext cx="8229600" cy="1066800"/>
          </a:xfrm>
          <a:prstGeom prst="rect">
            <a:avLst/>
          </a:prstGeom>
          <a:noFill/>
          <a:ln w="9525">
            <a:noFill/>
            <a:miter lim="800000"/>
            <a:headEnd/>
            <a:tailEnd/>
          </a:ln>
        </p:spPr>
        <p:txBody>
          <a:bodyPr anchor="ctr"/>
          <a:lstStyle/>
          <a:p>
            <a:pPr algn="ctr"/>
            <a:endParaRPr lang="ro-RO" sz="3600" b="1">
              <a:latin typeface="Calibri" pitchFamily="34" charset="0"/>
            </a:endParaRPr>
          </a:p>
        </p:txBody>
      </p:sp>
      <p:sp>
        <p:nvSpPr>
          <p:cNvPr id="17410" name="Title 1"/>
          <p:cNvSpPr txBox="1">
            <a:spLocks/>
          </p:cNvSpPr>
          <p:nvPr/>
        </p:nvSpPr>
        <p:spPr bwMode="auto">
          <a:xfrm>
            <a:off x="457200" y="1911350"/>
            <a:ext cx="8229600" cy="4565650"/>
          </a:xfrm>
          <a:prstGeom prst="rect">
            <a:avLst/>
          </a:prstGeom>
          <a:noFill/>
          <a:ln w="9525">
            <a:noFill/>
            <a:miter lim="800000"/>
            <a:headEnd/>
            <a:tailEnd/>
          </a:ln>
        </p:spPr>
        <p:txBody>
          <a:bodyPr anchor="ctr"/>
          <a:lstStyle/>
          <a:p>
            <a:endParaRPr lang="ru-RU" sz="4000" b="1">
              <a:latin typeface="Calibri" pitchFamily="34" charset="0"/>
            </a:endParaRPr>
          </a:p>
        </p:txBody>
      </p:sp>
      <p:sp>
        <p:nvSpPr>
          <p:cNvPr id="17412" name="Title 1"/>
          <p:cNvSpPr txBox="1">
            <a:spLocks/>
          </p:cNvSpPr>
          <p:nvPr/>
        </p:nvSpPr>
        <p:spPr bwMode="auto">
          <a:xfrm>
            <a:off x="467544" y="1412776"/>
            <a:ext cx="8229600" cy="4968552"/>
          </a:xfrm>
          <a:prstGeom prst="rect">
            <a:avLst/>
          </a:prstGeom>
          <a:noFill/>
          <a:ln w="9525">
            <a:noFill/>
            <a:miter lim="800000"/>
            <a:headEnd/>
            <a:tailEnd/>
          </a:ln>
        </p:spPr>
        <p:txBody>
          <a:bodyPr wrap="square" lIns="90000"/>
          <a:lstStyle/>
          <a:p>
            <a:pPr marL="342900" indent="-342900" algn="just">
              <a:spcBef>
                <a:spcPts val="0"/>
              </a:spcBef>
              <a:spcAft>
                <a:spcPts val="1200"/>
              </a:spcAft>
              <a:buFont typeface="Wingdings" pitchFamily="2" charset="2"/>
              <a:buChar char="Ø"/>
            </a:pPr>
            <a:r>
              <a:rPr lang="es-ES" sz="2000" dirty="0" err="1" smtClean="0">
                <a:latin typeface="Calibri (Body)"/>
              </a:rPr>
              <a:t>Grupul</a:t>
            </a:r>
            <a:r>
              <a:rPr lang="es-ES" sz="2000" dirty="0" smtClean="0">
                <a:latin typeface="Calibri (Body)"/>
              </a:rPr>
              <a:t> de </a:t>
            </a:r>
            <a:r>
              <a:rPr lang="es-ES" sz="2000" dirty="0" err="1" smtClean="0">
                <a:latin typeface="Calibri (Body)"/>
              </a:rPr>
              <a:t>lucru</a:t>
            </a:r>
            <a:r>
              <a:rPr lang="es-ES" sz="2000" dirty="0" smtClean="0">
                <a:latin typeface="Calibri (Body)"/>
              </a:rPr>
              <a:t>  este </a:t>
            </a:r>
            <a:r>
              <a:rPr lang="es-ES" sz="2000" dirty="0" err="1" smtClean="0">
                <a:latin typeface="Calibri (Body)"/>
              </a:rPr>
              <a:t>obligat</a:t>
            </a:r>
            <a:r>
              <a:rPr lang="ro-RO" sz="2000" dirty="0" smtClean="0">
                <a:latin typeface="Calibri (Body)"/>
              </a:rPr>
              <a:t> </a:t>
            </a:r>
            <a:r>
              <a:rPr lang="en-US" sz="2000" dirty="0" err="1" smtClean="0">
                <a:latin typeface="Calibri (Body)"/>
              </a:rPr>
              <a:t>să</a:t>
            </a:r>
            <a:r>
              <a:rPr lang="en-US" sz="2000" dirty="0" smtClean="0">
                <a:latin typeface="Calibri (Body)"/>
              </a:rPr>
              <a:t> </a:t>
            </a:r>
            <a:r>
              <a:rPr lang="en-US" sz="2000" dirty="0" err="1" smtClean="0">
                <a:latin typeface="Calibri (Body)"/>
              </a:rPr>
              <a:t>întocmească</a:t>
            </a:r>
            <a:r>
              <a:rPr lang="en-US" sz="2000" dirty="0" smtClean="0">
                <a:latin typeface="Calibri (Body)"/>
              </a:rPr>
              <a:t> </a:t>
            </a:r>
            <a:r>
              <a:rPr lang="en-US" sz="2000" b="1" dirty="0" err="1" smtClean="0">
                <a:latin typeface="Calibri (Body)"/>
              </a:rPr>
              <a:t>Registrul</a:t>
            </a:r>
            <a:r>
              <a:rPr lang="en-US" sz="2000" b="1" dirty="0" smtClean="0">
                <a:latin typeface="Calibri (Body)"/>
              </a:rPr>
              <a:t> de </a:t>
            </a:r>
            <a:r>
              <a:rPr lang="en-US" sz="2000" b="1" dirty="0" err="1" smtClean="0">
                <a:latin typeface="Calibri (Body)"/>
              </a:rPr>
              <a:t>evidență</a:t>
            </a:r>
            <a:r>
              <a:rPr lang="en-US" sz="2000" b="1" dirty="0" smtClean="0">
                <a:latin typeface="Calibri (Body)"/>
              </a:rPr>
              <a:t> a </a:t>
            </a:r>
            <a:r>
              <a:rPr lang="en-US" sz="2000" b="1" dirty="0" err="1" smtClean="0">
                <a:latin typeface="Calibri (Body)"/>
              </a:rPr>
              <a:t>cererilor</a:t>
            </a:r>
            <a:r>
              <a:rPr lang="en-US" sz="2000" dirty="0" smtClean="0">
                <a:latin typeface="Calibri (Body)"/>
              </a:rPr>
              <a:t> </a:t>
            </a:r>
            <a:r>
              <a:rPr lang="en-US" sz="2000" dirty="0" err="1" smtClean="0">
                <a:latin typeface="Calibri (Body)"/>
              </a:rPr>
              <a:t>parvenite</a:t>
            </a:r>
            <a:r>
              <a:rPr lang="en-US" sz="2000" dirty="0" smtClean="0">
                <a:latin typeface="Calibri (Body)"/>
              </a:rPr>
              <a:t> de la </a:t>
            </a:r>
            <a:r>
              <a:rPr lang="en-US" sz="2000" dirty="0" err="1" smtClean="0">
                <a:latin typeface="Calibri (Body)"/>
              </a:rPr>
              <a:t>societatea</a:t>
            </a:r>
            <a:r>
              <a:rPr lang="en-US" sz="2000" dirty="0" smtClean="0">
                <a:latin typeface="Calibri (Body)"/>
              </a:rPr>
              <a:t> </a:t>
            </a:r>
            <a:r>
              <a:rPr lang="en-US" sz="2000" dirty="0" err="1" smtClean="0">
                <a:latin typeface="Calibri (Body)"/>
              </a:rPr>
              <a:t>civilă</a:t>
            </a:r>
            <a:r>
              <a:rPr lang="en-US" sz="2000" dirty="0" smtClean="0">
                <a:latin typeface="Calibri (Body)"/>
              </a:rPr>
              <a:t>.</a:t>
            </a:r>
            <a:endParaRPr lang="ro-RO" sz="2000" dirty="0" smtClean="0">
              <a:latin typeface="Calibri (Body)"/>
            </a:endParaRPr>
          </a:p>
          <a:p>
            <a:pPr marL="342900" indent="-342900" algn="just">
              <a:spcBef>
                <a:spcPts val="0"/>
              </a:spcBef>
              <a:spcAft>
                <a:spcPts val="1200"/>
              </a:spcAft>
              <a:buFont typeface="Wingdings" pitchFamily="2" charset="2"/>
              <a:buChar char="Ø"/>
            </a:pPr>
            <a:r>
              <a:rPr lang="vi-VN" sz="2000" dirty="0" smtClean="0">
                <a:latin typeface="Calibri (Body)"/>
              </a:rPr>
              <a:t>Reprezentanți</a:t>
            </a:r>
            <a:r>
              <a:rPr lang="ro-RO" sz="2000" dirty="0">
                <a:latin typeface="Calibri (Body)"/>
              </a:rPr>
              <a:t>i</a:t>
            </a:r>
            <a:r>
              <a:rPr lang="vi-VN" sz="2000" dirty="0">
                <a:latin typeface="Calibri (Body)"/>
              </a:rPr>
              <a:t> societății civile </a:t>
            </a:r>
            <a:r>
              <a:rPr lang="vi-VN" sz="2000" b="1" dirty="0">
                <a:latin typeface="Calibri (Body)"/>
              </a:rPr>
              <a:t>nu pot constitui mai mult de o treime</a:t>
            </a:r>
            <a:r>
              <a:rPr lang="vi-VN" sz="2000" dirty="0">
                <a:latin typeface="Calibri (Body)"/>
              </a:rPr>
              <a:t> din componența totală a grupului. </a:t>
            </a:r>
            <a:endParaRPr lang="ro-RO" sz="2000" dirty="0">
              <a:latin typeface="Calibri (Body)"/>
            </a:endParaRPr>
          </a:p>
          <a:p>
            <a:pPr marL="342900" indent="-342900" algn="just">
              <a:spcBef>
                <a:spcPts val="0"/>
              </a:spcBef>
              <a:spcAft>
                <a:spcPts val="1200"/>
              </a:spcAft>
              <a:buFont typeface="Wingdings" pitchFamily="2" charset="2"/>
              <a:buChar char="Ø"/>
            </a:pPr>
            <a:r>
              <a:rPr lang="ro-RO" sz="2000" dirty="0">
                <a:latin typeface="Calibri (Body)"/>
              </a:rPr>
              <a:t>Autoritatea contractantă, poate decide să includă reprezentanţi ai societăţii civile în componenţa grupului de lucru </a:t>
            </a:r>
            <a:r>
              <a:rPr lang="ro-RO" sz="2000" b="1" dirty="0">
                <a:latin typeface="Calibri (Body)"/>
              </a:rPr>
              <a:t>fără plafonarea precedentă</a:t>
            </a:r>
            <a:r>
              <a:rPr lang="ro-RO" sz="2000" dirty="0" smtClean="0">
                <a:latin typeface="Calibri (Body)"/>
              </a:rPr>
              <a:t>.</a:t>
            </a:r>
            <a:endParaRPr lang="en-US" sz="2000" dirty="0" smtClean="0">
              <a:latin typeface="Calibri (Body)"/>
            </a:endParaRPr>
          </a:p>
          <a:p>
            <a:pPr marL="342900" indent="-342900" algn="just">
              <a:spcBef>
                <a:spcPts val="0"/>
              </a:spcBef>
              <a:spcAft>
                <a:spcPts val="1200"/>
              </a:spcAft>
              <a:buFont typeface="Wingdings" pitchFamily="2" charset="2"/>
              <a:buChar char="Ø"/>
            </a:pPr>
            <a:r>
              <a:rPr lang="vi-VN" sz="2000" dirty="0" smtClean="0"/>
              <a:t>În cazul în care sîntdepuse mai multe cereri decîtnumărul admis în raport cu numărul de membri cu drept de vot deliberativ, grupul de lucru va desemna solicitanţiipentru a fi incluşiîn componenţagrupului de lucru prin </a:t>
            </a:r>
            <a:r>
              <a:rPr lang="vi-VN" sz="2000" b="1" dirty="0" smtClean="0"/>
              <a:t>tragere la sorţi.</a:t>
            </a:r>
            <a:endParaRPr lang="ro-RO" sz="2000" dirty="0" smtClean="0">
              <a:latin typeface="Calibri (Body)"/>
            </a:endParaRPr>
          </a:p>
          <a:p>
            <a:pPr marL="342900" indent="-342900" algn="just">
              <a:spcBef>
                <a:spcPts val="0"/>
              </a:spcBef>
              <a:spcAft>
                <a:spcPts val="1200"/>
              </a:spcAft>
              <a:buFont typeface="Wingdings" pitchFamily="2" charset="2"/>
              <a:buChar char="Ø"/>
            </a:pPr>
            <a:r>
              <a:rPr lang="ro-RO" sz="2000" dirty="0" smtClean="0">
                <a:latin typeface="Calibri (Body)"/>
              </a:rPr>
              <a:t>Reprezentanții societății civile incluși în grupul de lucru au </a:t>
            </a:r>
            <a:r>
              <a:rPr lang="ro-RO" sz="2000" b="1" dirty="0" smtClean="0">
                <a:latin typeface="Calibri (Body)"/>
              </a:rPr>
              <a:t>drept de vot consultativ sau dreptul la opinie separată</a:t>
            </a:r>
            <a:r>
              <a:rPr lang="ro-RO" sz="2000" dirty="0" smtClean="0">
                <a:latin typeface="Calibri (Body)"/>
              </a:rPr>
              <a:t>, care se expune în actul deliberativ al grupului respectiv.</a:t>
            </a:r>
            <a:endParaRPr lang="en-US" sz="2000" dirty="0" smtClean="0">
              <a:latin typeface="Calibri (Body)"/>
            </a:endParaRPr>
          </a:p>
        </p:txBody>
      </p:sp>
      <p:sp>
        <p:nvSpPr>
          <p:cNvPr id="6" name="Title 1"/>
          <p:cNvSpPr txBox="1">
            <a:spLocks/>
          </p:cNvSpPr>
          <p:nvPr/>
        </p:nvSpPr>
        <p:spPr>
          <a:xfrm>
            <a:off x="395536" y="548680"/>
            <a:ext cx="8229600" cy="792088"/>
          </a:xfrm>
          <a:prstGeom prst="rect">
            <a:avLst/>
          </a:prstGeom>
        </p:spPr>
        <p:txBody>
          <a:bodyPr anchor="ctr"/>
          <a:lstStyle>
            <a:lvl1pPr algn="l" defTabSz="914400" rtl="0" eaLnBrk="1" latinLnBrk="0" hangingPunct="1">
              <a:spcBef>
                <a:spcPct val="0"/>
              </a:spcBef>
              <a:buNone/>
              <a:defRPr sz="4000" b="1" kern="1200">
                <a:solidFill>
                  <a:schemeClr val="tx1"/>
                </a:solidFill>
                <a:latin typeface="+mj-lt"/>
                <a:ea typeface="+mj-ea"/>
                <a:cs typeface="+mj-cs"/>
              </a:defRPr>
            </a:lvl1pPr>
          </a:lstStyle>
          <a:p>
            <a:pPr algn="ctr" fontAlgn="auto">
              <a:spcAft>
                <a:spcPts val="0"/>
              </a:spcAft>
              <a:defRPr/>
            </a:pPr>
            <a:r>
              <a:rPr lang="ro-RO" sz="2800" dirty="0" smtClean="0">
                <a:latin typeface="Calibri (Body)"/>
              </a:rPr>
              <a:t>Reprezentanții societății civile</a:t>
            </a:r>
            <a:endParaRPr lang="en-US" sz="2800" dirty="0">
              <a:latin typeface="Calibri (Body)"/>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OLISP Format Performance Budgeting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ROLISP Format Performance Budgeting 2</Template>
  <TotalTime>8252</TotalTime>
  <Words>4173</Words>
  <Application>Microsoft Office PowerPoint</Application>
  <PresentationFormat>Экран (4:3)</PresentationFormat>
  <Paragraphs>303</Paragraphs>
  <Slides>41</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ROLISP Format Performance Budgeting 2</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Translator</dc:creator>
  <cp:lastModifiedBy>User</cp:lastModifiedBy>
  <cp:revision>536</cp:revision>
  <cp:lastPrinted>2013-02-04T12:56:55Z</cp:lastPrinted>
  <dcterms:created xsi:type="dcterms:W3CDTF">2012-10-15T08:46:10Z</dcterms:created>
  <dcterms:modified xsi:type="dcterms:W3CDTF">2016-12-28T09:34:05Z</dcterms:modified>
</cp:coreProperties>
</file>